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257" r:id="rId4"/>
    <p:sldId id="269" r:id="rId5"/>
    <p:sldId id="258" r:id="rId6"/>
    <p:sldId id="263" r:id="rId7"/>
    <p:sldId id="259" r:id="rId8"/>
    <p:sldId id="260" r:id="rId9"/>
    <p:sldId id="261" r:id="rId10"/>
    <p:sldId id="265" r:id="rId11"/>
    <p:sldId id="266" r:id="rId12"/>
    <p:sldId id="267" r:id="rId13"/>
    <p:sldId id="268" r:id="rId14"/>
    <p:sldId id="264"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8D93F39B-242C-4334-994D-D755C8D2812F}">
          <p14:sldIdLst>
            <p14:sldId id="256"/>
          </p14:sldIdLst>
        </p14:section>
        <p14:section name="Sezione senza titolo" id="{8EDA4990-9699-4D1D-BE13-ECAD3B633BEB}">
          <p14:sldIdLst>
            <p14:sldId id="257"/>
            <p14:sldId id="269"/>
            <p14:sldId id="258"/>
            <p14:sldId id="263"/>
            <p14:sldId id="259"/>
            <p14:sldId id="260"/>
            <p14:sldId id="261"/>
            <p14:sldId id="265"/>
            <p14:sldId id="266"/>
            <p14:sldId id="267"/>
            <p14:sldId id="268"/>
            <p14:sldId id="26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588BCD-1ACD-42CD-BD53-A2FD8A240153}" type="datetimeFigureOut">
              <a:rPr lang="it-IT" smtClean="0"/>
              <a:t>13/01/2018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A3C2BE-F852-46C7-9654-1A03860A0EC7}" type="slidenum">
              <a:rPr lang="it-IT" smtClean="0"/>
              <a:t>‹N›</a:t>
            </a:fld>
            <a:endParaRPr lang="it-IT"/>
          </a:p>
        </p:txBody>
      </p:sp>
    </p:spTree>
    <p:extLst>
      <p:ext uri="{BB962C8B-B14F-4D97-AF65-F5344CB8AC3E}">
        <p14:creationId xmlns:p14="http://schemas.microsoft.com/office/powerpoint/2010/main" val="1004394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F090571-8363-4DA9-92EB-73941A76221C}"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390836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186AA8-906C-40D8-8838-A8C3577278B9}"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3117243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683CD36-3974-4F81-AC68-D2C10AF92F75}"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193476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97DB430-F48F-432D-8B3C-52CB2D07951A}"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122937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3A2FC-A14D-4C4D-BDD5-D2FE0E328379}"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2880995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246085C-A38D-4F71-95CD-2595DEC15101}"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937802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A2CD1A5-5D22-4D8A-8366-3F07CCB6710B}"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3372448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4445861-B4F9-488C-83AE-F72CA6345133}" type="datetime1">
              <a:rPr lang="it-IT" smtClean="0"/>
              <a:t>13/01/2018</a:t>
            </a:fld>
            <a:endParaRPr lang="it-IT"/>
          </a:p>
        </p:txBody>
      </p:sp>
      <p:sp>
        <p:nvSpPr>
          <p:cNvPr id="8" name="Segnaposto piè di pagina 7"/>
          <p:cNvSpPr>
            <a:spLocks noGrp="1"/>
          </p:cNvSpPr>
          <p:nvPr>
            <p:ph type="ftr" sz="quarter" idx="11"/>
          </p:nvPr>
        </p:nvSpPr>
        <p:spPr/>
        <p:txBody>
          <a:bodyPr/>
          <a:lstStyle/>
          <a:p>
            <a:r>
              <a:rPr lang="it-IT"/>
              <a:t>SVT dott.ssa Patrizia Lifonso</a:t>
            </a:r>
          </a:p>
        </p:txBody>
      </p:sp>
      <p:sp>
        <p:nvSpPr>
          <p:cNvPr id="9" name="Segnaposto numero diapositiva 8"/>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3369418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12A40CB-450C-472E-B035-37010F93661C}" type="datetime1">
              <a:rPr lang="it-IT" smtClean="0"/>
              <a:t>13/01/2018</a:t>
            </a:fld>
            <a:endParaRPr lang="it-IT"/>
          </a:p>
        </p:txBody>
      </p:sp>
      <p:sp>
        <p:nvSpPr>
          <p:cNvPr id="4" name="Segnaposto piè di pagina 3"/>
          <p:cNvSpPr>
            <a:spLocks noGrp="1"/>
          </p:cNvSpPr>
          <p:nvPr>
            <p:ph type="ftr" sz="quarter" idx="11"/>
          </p:nvPr>
        </p:nvSpPr>
        <p:spPr/>
        <p:txBody>
          <a:bodyPr/>
          <a:lstStyle/>
          <a:p>
            <a:r>
              <a:rPr lang="it-IT"/>
              <a:t>SVT dott.ssa Patrizia Lifonso</a:t>
            </a:r>
          </a:p>
        </p:txBody>
      </p:sp>
      <p:sp>
        <p:nvSpPr>
          <p:cNvPr id="5" name="Segnaposto numero diapositiva 4"/>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22598249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82F42B-5751-4E00-A056-0D1420B92CFB}" type="datetime1">
              <a:rPr lang="it-IT" smtClean="0"/>
              <a:t>13/01/2018</a:t>
            </a:fld>
            <a:endParaRPr lang="it-IT"/>
          </a:p>
        </p:txBody>
      </p:sp>
      <p:sp>
        <p:nvSpPr>
          <p:cNvPr id="3" name="Segnaposto piè di pagina 2"/>
          <p:cNvSpPr>
            <a:spLocks noGrp="1"/>
          </p:cNvSpPr>
          <p:nvPr>
            <p:ph type="ftr" sz="quarter" idx="11"/>
          </p:nvPr>
        </p:nvSpPr>
        <p:spPr/>
        <p:txBody>
          <a:bodyPr/>
          <a:lstStyle/>
          <a:p>
            <a:r>
              <a:rPr lang="it-IT"/>
              <a:t>SVT dott.ssa Patrizia Lifonso</a:t>
            </a:r>
          </a:p>
        </p:txBody>
      </p:sp>
      <p:sp>
        <p:nvSpPr>
          <p:cNvPr id="4" name="Segnaposto numero diapositiva 3"/>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36932779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B28C94E-9C1B-4B69-B0D4-D990A5BA4D90}"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289285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90084F-F4EF-44D0-9299-885FB8958C20}"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2531915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0A0B20D-9A36-4029-B4B5-E000B9948DDC}"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1702135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0978800-F350-4D3D-88CC-CB14491B2F58}"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2182937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9736AEE-BF5A-41B0-BF41-F54CE0891869}"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EE12ED04-5BCA-404A-8BAE-6133CC4B4644}" type="slidenum">
              <a:rPr lang="it-IT" smtClean="0"/>
              <a:t>‹N›</a:t>
            </a:fld>
            <a:endParaRPr lang="it-IT"/>
          </a:p>
        </p:txBody>
      </p:sp>
    </p:spTree>
    <p:extLst>
      <p:ext uri="{BB962C8B-B14F-4D97-AF65-F5344CB8AC3E}">
        <p14:creationId xmlns:p14="http://schemas.microsoft.com/office/powerpoint/2010/main" val="836840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E1CCB46-8F75-4D44-8885-E6DB92A7D1A4}" type="datetime1">
              <a:rPr lang="it-IT" smtClean="0"/>
              <a:t>13/01/2018</a:t>
            </a:fld>
            <a:endParaRPr lang="it-IT"/>
          </a:p>
        </p:txBody>
      </p:sp>
      <p:sp>
        <p:nvSpPr>
          <p:cNvPr id="5" name="Segnaposto piè di pagina 4"/>
          <p:cNvSpPr>
            <a:spLocks noGrp="1"/>
          </p:cNvSpPr>
          <p:nvPr>
            <p:ph type="ftr" sz="quarter" idx="11"/>
          </p:nvPr>
        </p:nvSpPr>
        <p:spPr/>
        <p:txBody>
          <a:bodyPr/>
          <a:lstStyle/>
          <a:p>
            <a:r>
              <a:rPr lang="it-IT"/>
              <a:t>SVT dott.ssa Patrizia Lifonso</a:t>
            </a:r>
          </a:p>
        </p:txBody>
      </p:sp>
      <p:sp>
        <p:nvSpPr>
          <p:cNvPr id="6" name="Segnaposto numero diapositiva 5"/>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278787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8E6356-10B9-4BD8-8DCB-25FD83CE6337}"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428523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7CBA73E-CD2A-40D7-8D51-07BC0B7A3E9D}" type="datetime1">
              <a:rPr lang="it-IT" smtClean="0"/>
              <a:t>13/01/2018</a:t>
            </a:fld>
            <a:endParaRPr lang="it-IT"/>
          </a:p>
        </p:txBody>
      </p:sp>
      <p:sp>
        <p:nvSpPr>
          <p:cNvPr id="8" name="Segnaposto piè di pagina 7"/>
          <p:cNvSpPr>
            <a:spLocks noGrp="1"/>
          </p:cNvSpPr>
          <p:nvPr>
            <p:ph type="ftr" sz="quarter" idx="11"/>
          </p:nvPr>
        </p:nvSpPr>
        <p:spPr/>
        <p:txBody>
          <a:bodyPr/>
          <a:lstStyle/>
          <a:p>
            <a:r>
              <a:rPr lang="it-IT"/>
              <a:t>SVT dott.ssa Patrizia Lifonso</a:t>
            </a:r>
          </a:p>
        </p:txBody>
      </p:sp>
      <p:sp>
        <p:nvSpPr>
          <p:cNvPr id="9" name="Segnaposto numero diapositiva 8"/>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266858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4DA7719-76E8-4992-9210-3A5035E3DCBD}" type="datetime1">
              <a:rPr lang="it-IT" smtClean="0"/>
              <a:t>13/01/2018</a:t>
            </a:fld>
            <a:endParaRPr lang="it-IT"/>
          </a:p>
        </p:txBody>
      </p:sp>
      <p:sp>
        <p:nvSpPr>
          <p:cNvPr id="4" name="Segnaposto piè di pagina 3"/>
          <p:cNvSpPr>
            <a:spLocks noGrp="1"/>
          </p:cNvSpPr>
          <p:nvPr>
            <p:ph type="ftr" sz="quarter" idx="11"/>
          </p:nvPr>
        </p:nvSpPr>
        <p:spPr/>
        <p:txBody>
          <a:bodyPr/>
          <a:lstStyle/>
          <a:p>
            <a:r>
              <a:rPr lang="it-IT"/>
              <a:t>SVT dott.ssa Patrizia Lifonso</a:t>
            </a:r>
          </a:p>
        </p:txBody>
      </p:sp>
      <p:sp>
        <p:nvSpPr>
          <p:cNvPr id="5" name="Segnaposto numero diapositiva 4"/>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86634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357EFC-7FF9-4E0F-8BCD-6A8F0EA017A3}" type="datetime1">
              <a:rPr lang="it-IT" smtClean="0"/>
              <a:t>13/01/2018</a:t>
            </a:fld>
            <a:endParaRPr lang="it-IT"/>
          </a:p>
        </p:txBody>
      </p:sp>
      <p:sp>
        <p:nvSpPr>
          <p:cNvPr id="3" name="Segnaposto piè di pagina 2"/>
          <p:cNvSpPr>
            <a:spLocks noGrp="1"/>
          </p:cNvSpPr>
          <p:nvPr>
            <p:ph type="ftr" sz="quarter" idx="11"/>
          </p:nvPr>
        </p:nvSpPr>
        <p:spPr/>
        <p:txBody>
          <a:bodyPr/>
          <a:lstStyle/>
          <a:p>
            <a:r>
              <a:rPr lang="it-IT"/>
              <a:t>SVT dott.ssa Patrizia Lifonso</a:t>
            </a:r>
          </a:p>
        </p:txBody>
      </p:sp>
      <p:sp>
        <p:nvSpPr>
          <p:cNvPr id="4" name="Segnaposto numero diapositiva 3"/>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1771790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3F079C1-0010-4CD2-BFFF-547DBD451AD0}"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47487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D150D2E-4593-4A15-9EDB-6E71473C45E1}" type="datetime1">
              <a:rPr lang="it-IT" smtClean="0"/>
              <a:t>13/01/2018</a:t>
            </a:fld>
            <a:endParaRPr lang="it-IT"/>
          </a:p>
        </p:txBody>
      </p:sp>
      <p:sp>
        <p:nvSpPr>
          <p:cNvPr id="6" name="Segnaposto piè di pagina 5"/>
          <p:cNvSpPr>
            <a:spLocks noGrp="1"/>
          </p:cNvSpPr>
          <p:nvPr>
            <p:ph type="ftr" sz="quarter" idx="11"/>
          </p:nvPr>
        </p:nvSpPr>
        <p:spPr/>
        <p:txBody>
          <a:bodyPr/>
          <a:lstStyle/>
          <a:p>
            <a:r>
              <a:rPr lang="it-IT"/>
              <a:t>SVT dott.ssa Patrizia Lifonso</a:t>
            </a:r>
          </a:p>
        </p:txBody>
      </p:sp>
      <p:sp>
        <p:nvSpPr>
          <p:cNvPr id="7" name="Segnaposto numero diapositiva 6"/>
          <p:cNvSpPr>
            <a:spLocks noGrp="1"/>
          </p:cNvSpPr>
          <p:nvPr>
            <p:ph type="sldNum" sz="quarter" idx="12"/>
          </p:nvPr>
        </p:nvSpPr>
        <p:spPr/>
        <p:txBody>
          <a:bodyPr/>
          <a:lstStyle/>
          <a:p>
            <a:fld id="{FDAA4880-C0D2-4F7D-95C1-7CCD7FDE43B0}" type="slidenum">
              <a:rPr lang="it-IT" smtClean="0"/>
              <a:t>‹N›</a:t>
            </a:fld>
            <a:endParaRPr lang="it-IT"/>
          </a:p>
        </p:txBody>
      </p:sp>
    </p:spTree>
    <p:extLst>
      <p:ext uri="{BB962C8B-B14F-4D97-AF65-F5344CB8AC3E}">
        <p14:creationId xmlns:p14="http://schemas.microsoft.com/office/powerpoint/2010/main" val="117246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71989-BE43-4BE2-A617-E08D8A3F77B0}" type="datetime1">
              <a:rPr lang="it-IT" smtClean="0"/>
              <a:t>13/01/2018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SVT dott.ssa Patrizia Lifonso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A4880-C0D2-4F7D-95C1-7CCD7FDE43B0}" type="slidenum">
              <a:rPr lang="it-IT" smtClean="0"/>
              <a:t>‹N›</a:t>
            </a:fld>
            <a:endParaRPr lang="it-IT"/>
          </a:p>
        </p:txBody>
      </p:sp>
    </p:spTree>
    <p:extLst>
      <p:ext uri="{BB962C8B-B14F-4D97-AF65-F5344CB8AC3E}">
        <p14:creationId xmlns:p14="http://schemas.microsoft.com/office/powerpoint/2010/main" val="236542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BA6CE-DB61-4C12-94D2-E8679F109CAB}" type="datetime1">
              <a:rPr lang="it-IT" smtClean="0"/>
              <a:t>13/01/2018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SVT dott.ssa Patrizia Lifonso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2ED04-5BCA-404A-8BAE-6133CC4B4644}" type="slidenum">
              <a:rPr lang="it-IT" smtClean="0"/>
              <a:t>‹N›</a:t>
            </a:fld>
            <a:endParaRPr lang="it-IT"/>
          </a:p>
        </p:txBody>
      </p:sp>
    </p:spTree>
    <p:extLst>
      <p:ext uri="{BB962C8B-B14F-4D97-AF65-F5344CB8AC3E}">
        <p14:creationId xmlns:p14="http://schemas.microsoft.com/office/powerpoint/2010/main" val="420343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12776"/>
            <a:ext cx="7772400" cy="1470025"/>
          </a:xfrm>
        </p:spPr>
        <p:txBody>
          <a:bodyPr>
            <a:normAutofit/>
          </a:bodyPr>
          <a:lstStyle/>
          <a:p>
            <a:r>
              <a:rPr lang="it-IT" sz="2200" b="1" dirty="0">
                <a:solidFill>
                  <a:srgbClr val="C00000"/>
                </a:solidFill>
                <a:ea typeface="Tahoma" panose="020B0604030504040204" pitchFamily="34" charset="0"/>
                <a:cs typeface="Tahoma" panose="020B0604030504040204" pitchFamily="34" charset="0"/>
              </a:rPr>
              <a:t>ANALISI DEL RAPPORTO FRA PROCESSI DI FORMAZIONE, EDUCAZIONE, ISTRUZIONE E APPRENDIMENTI NELLA PROSPETTIVA DI UNA PEDAGOGIA INCLUSIVA</a:t>
            </a:r>
          </a:p>
        </p:txBody>
      </p:sp>
      <p:sp>
        <p:nvSpPr>
          <p:cNvPr id="3" name="Sottotitolo 2"/>
          <p:cNvSpPr>
            <a:spLocks noGrp="1"/>
          </p:cNvSpPr>
          <p:nvPr>
            <p:ph type="subTitle" idx="1"/>
          </p:nvPr>
        </p:nvSpPr>
        <p:spPr/>
        <p:txBody>
          <a:bodyPr>
            <a:normAutofit fontScale="55000" lnSpcReduction="20000"/>
          </a:bodyPr>
          <a:lstStyle/>
          <a:p>
            <a:endParaRPr lang="it-IT" sz="2400" b="1" dirty="0">
              <a:solidFill>
                <a:schemeClr val="tx1"/>
              </a:solidFill>
              <a:latin typeface="+mj-lt"/>
            </a:endParaRPr>
          </a:p>
          <a:p>
            <a:r>
              <a:rPr lang="it-IT" sz="3800" b="1" dirty="0">
                <a:solidFill>
                  <a:srgbClr val="002060"/>
                </a:solidFill>
                <a:latin typeface="+mj-lt"/>
              </a:rPr>
              <a:t>Percorso formativo 24 CFU/CFA</a:t>
            </a:r>
          </a:p>
          <a:p>
            <a:r>
              <a:rPr lang="it-IT" sz="3800" b="1" dirty="0">
                <a:solidFill>
                  <a:srgbClr val="002060"/>
                </a:solidFill>
                <a:latin typeface="+mj-lt"/>
              </a:rPr>
              <a:t>di cui all’art.2 comma 4</a:t>
            </a:r>
          </a:p>
          <a:p>
            <a:endParaRPr lang="it-IT" sz="2400" b="1" dirty="0">
              <a:solidFill>
                <a:srgbClr val="002060"/>
              </a:solidFill>
              <a:latin typeface="+mj-lt"/>
            </a:endParaRPr>
          </a:p>
          <a:p>
            <a:r>
              <a:rPr lang="it-IT" sz="2900" b="1" dirty="0">
                <a:solidFill>
                  <a:srgbClr val="002060"/>
                </a:solidFill>
                <a:latin typeface="+mj-lt"/>
              </a:rPr>
              <a:t>Accademia di Belle Arti – LECCE</a:t>
            </a:r>
          </a:p>
          <a:p>
            <a:pPr algn="l"/>
            <a:endParaRPr lang="it-IT" sz="1800" dirty="0">
              <a:solidFill>
                <a:srgbClr val="002060"/>
              </a:solidFill>
              <a:latin typeface="+mj-lt"/>
            </a:endParaRPr>
          </a:p>
          <a:p>
            <a:r>
              <a:rPr lang="it-IT" sz="2500" b="1" dirty="0">
                <a:solidFill>
                  <a:srgbClr val="002060"/>
                </a:solidFill>
                <a:latin typeface="+mj-lt"/>
              </a:rPr>
              <a:t>Incontro del 13-01-2018</a:t>
            </a:r>
          </a:p>
          <a:p>
            <a:endParaRPr lang="it-IT" sz="2400" b="1" dirty="0">
              <a:solidFill>
                <a:schemeClr val="tx1"/>
              </a:solidFill>
              <a:latin typeface="+mj-lt"/>
            </a:endParaRPr>
          </a:p>
        </p:txBody>
      </p:sp>
      <p:sp>
        <p:nvSpPr>
          <p:cNvPr id="5" name="Segnaposto piè di pagina 4">
            <a:extLst>
              <a:ext uri="{FF2B5EF4-FFF2-40B4-BE49-F238E27FC236}">
                <a16:creationId xmlns:a16="http://schemas.microsoft.com/office/drawing/2014/main" xmlns="" id="{2A3077B7-29CA-46EC-B4B6-4898D47E8601}"/>
              </a:ext>
            </a:extLst>
          </p:cNvPr>
          <p:cNvSpPr>
            <a:spLocks noGrp="1"/>
          </p:cNvSpPr>
          <p:nvPr>
            <p:ph type="ftr" sz="quarter" idx="11"/>
          </p:nvPr>
        </p:nvSpPr>
        <p:spPr/>
        <p:txBody>
          <a:bodyPr/>
          <a:lstStyle/>
          <a:p>
            <a:r>
              <a:rPr lang="it-IT" dirty="0"/>
              <a:t>SVT dott.ssa Patrizia </a:t>
            </a:r>
            <a:r>
              <a:rPr lang="it-IT" dirty="0" err="1"/>
              <a:t>Lifonso</a:t>
            </a:r>
            <a:endParaRPr lang="it-IT" dirty="0"/>
          </a:p>
        </p:txBody>
      </p:sp>
      <p:sp>
        <p:nvSpPr>
          <p:cNvPr id="6" name="Segnaposto numero diapositiva 5">
            <a:extLst>
              <a:ext uri="{FF2B5EF4-FFF2-40B4-BE49-F238E27FC236}">
                <a16:creationId xmlns:a16="http://schemas.microsoft.com/office/drawing/2014/main" xmlns="" id="{D2E9DE4F-4723-469B-949E-42B3419CD7B8}"/>
              </a:ext>
            </a:extLst>
          </p:cNvPr>
          <p:cNvSpPr>
            <a:spLocks noGrp="1"/>
          </p:cNvSpPr>
          <p:nvPr>
            <p:ph type="sldNum" sz="quarter" idx="12"/>
          </p:nvPr>
        </p:nvSpPr>
        <p:spPr/>
        <p:txBody>
          <a:bodyPr/>
          <a:lstStyle/>
          <a:p>
            <a:fld id="{FDAA4880-C0D2-4F7D-95C1-7CCD7FDE43B0}" type="slidenum">
              <a:rPr lang="it-IT" smtClean="0"/>
              <a:t>1</a:t>
            </a:fld>
            <a:endParaRPr lang="it-IT"/>
          </a:p>
        </p:txBody>
      </p:sp>
    </p:spTree>
    <p:extLst>
      <p:ext uri="{BB962C8B-B14F-4D97-AF65-F5344CB8AC3E}">
        <p14:creationId xmlns:p14="http://schemas.microsoft.com/office/powerpoint/2010/main" val="3525105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1201" y="136525"/>
            <a:ext cx="8229600" cy="1143000"/>
          </a:xfrm>
        </p:spPr>
        <p:txBody>
          <a:bodyPr>
            <a:normAutofit/>
          </a:bodyPr>
          <a:lstStyle/>
          <a:p>
            <a:r>
              <a:rPr lang="it-IT" sz="2400" b="1" dirty="0">
                <a:solidFill>
                  <a:srgbClr val="C00000"/>
                </a:solidFill>
              </a:rPr>
              <a:t>CULTURA, SCUOLA, PERSONA</a:t>
            </a:r>
            <a:endParaRPr lang="it-IT" sz="2400" dirty="0">
              <a:latin typeface="Comic Sans MS" pitchFamily="66" charset="0"/>
            </a:endParaRPr>
          </a:p>
        </p:txBody>
      </p:sp>
      <p:sp>
        <p:nvSpPr>
          <p:cNvPr id="3" name="Segnaposto contenuto 2"/>
          <p:cNvSpPr>
            <a:spLocks noGrp="1"/>
          </p:cNvSpPr>
          <p:nvPr>
            <p:ph idx="1"/>
          </p:nvPr>
        </p:nvSpPr>
        <p:spPr>
          <a:xfrm>
            <a:off x="481201" y="1166018"/>
            <a:ext cx="8229600" cy="4525963"/>
          </a:xfrm>
        </p:spPr>
        <p:txBody>
          <a:bodyPr>
            <a:noAutofit/>
          </a:bodyPr>
          <a:lstStyle/>
          <a:p>
            <a:pPr marL="0" indent="0">
              <a:buNone/>
            </a:pPr>
            <a:r>
              <a:rPr lang="it-IT" sz="1900" b="1" u="sng" dirty="0">
                <a:solidFill>
                  <a:srgbClr val="002060"/>
                </a:solidFill>
              </a:rPr>
              <a:t>Scuola: </a:t>
            </a:r>
            <a:r>
              <a:rPr lang="it-IT" sz="1900" dirty="0">
                <a:solidFill>
                  <a:srgbClr val="002060"/>
                </a:solidFill>
              </a:rPr>
              <a:t>luogo intenzionale di </a:t>
            </a:r>
            <a:r>
              <a:rPr lang="it-IT" sz="1900" u="sng" dirty="0">
                <a:solidFill>
                  <a:srgbClr val="002060"/>
                </a:solidFill>
              </a:rPr>
              <a:t>educazione</a:t>
            </a:r>
            <a:r>
              <a:rPr lang="it-IT" sz="1900" dirty="0">
                <a:solidFill>
                  <a:srgbClr val="002060"/>
                </a:solidFill>
              </a:rPr>
              <a:t> attraverso la cultura;</a:t>
            </a:r>
          </a:p>
          <a:p>
            <a:pPr marL="0" indent="0">
              <a:buNone/>
            </a:pPr>
            <a:r>
              <a:rPr lang="it-IT" sz="1900" dirty="0">
                <a:solidFill>
                  <a:srgbClr val="002060"/>
                </a:solidFill>
              </a:rPr>
              <a:t>             luogo dell’alfabetizzazione (Bertolini, programmi 1985)</a:t>
            </a:r>
          </a:p>
          <a:p>
            <a:pPr marL="0" indent="0">
              <a:buNone/>
            </a:pPr>
            <a:endParaRPr lang="it-IT" sz="1900" dirty="0">
              <a:solidFill>
                <a:srgbClr val="002060"/>
              </a:solidFill>
            </a:endParaRPr>
          </a:p>
          <a:p>
            <a:pPr marL="0" indent="0">
              <a:buNone/>
            </a:pPr>
            <a:r>
              <a:rPr lang="it-IT" sz="1900" dirty="0">
                <a:solidFill>
                  <a:srgbClr val="002060"/>
                </a:solidFill>
              </a:rPr>
              <a:t>Per comprendere appieno il significato di </a:t>
            </a:r>
            <a:r>
              <a:rPr lang="it-IT" sz="1900" b="1" dirty="0">
                <a:solidFill>
                  <a:srgbClr val="002060"/>
                </a:solidFill>
              </a:rPr>
              <a:t>EDUCAZIONE </a:t>
            </a:r>
            <a:r>
              <a:rPr lang="it-IT" sz="1900" dirty="0">
                <a:solidFill>
                  <a:srgbClr val="002060"/>
                </a:solidFill>
              </a:rPr>
              <a:t>e di </a:t>
            </a:r>
            <a:r>
              <a:rPr lang="it-IT" sz="1900" b="1" dirty="0">
                <a:solidFill>
                  <a:srgbClr val="002060"/>
                </a:solidFill>
              </a:rPr>
              <a:t>SCUOLA</a:t>
            </a:r>
            <a:r>
              <a:rPr lang="it-IT" sz="1900" dirty="0">
                <a:solidFill>
                  <a:srgbClr val="002060"/>
                </a:solidFill>
              </a:rPr>
              <a:t> occorre passare dalla « </a:t>
            </a:r>
            <a:r>
              <a:rPr lang="it-IT" sz="1900" b="1" dirty="0">
                <a:solidFill>
                  <a:srgbClr val="002060"/>
                </a:solidFill>
              </a:rPr>
              <a:t>nozione d’uso </a:t>
            </a:r>
            <a:r>
              <a:rPr lang="it-IT" sz="1900" dirty="0">
                <a:solidFill>
                  <a:srgbClr val="002060"/>
                </a:solidFill>
              </a:rPr>
              <a:t>«, che corre con il flusso sociale e rimane ancorata a un significato relativo al contesto, all’ </a:t>
            </a:r>
            <a:r>
              <a:rPr lang="it-IT" sz="1900" b="1" dirty="0">
                <a:solidFill>
                  <a:srgbClr val="002060"/>
                </a:solidFill>
              </a:rPr>
              <a:t>«idea</a:t>
            </a:r>
            <a:r>
              <a:rPr lang="it-IT" sz="1900" dirty="0">
                <a:solidFill>
                  <a:srgbClr val="002060"/>
                </a:solidFill>
              </a:rPr>
              <a:t>» che diventa portatrice di senso perché si mantiene nella nostra mente e guida la nostra azione, si fa forza. E’ l’idea che relaziona il «vecchio» con il «nuovo» che ci fa valutare come il primo può coniugarsi con il secondo. In tal modo, l’idea di educazione va considerata nella duplice forma attiva/passiva e ne va recuperato il senso riflessivo, poiché è fondamentale per superare la crisi dell’emergenza educativa.</a:t>
            </a:r>
          </a:p>
          <a:p>
            <a:pPr marL="0" indent="0">
              <a:buNone/>
            </a:pPr>
            <a:r>
              <a:rPr lang="it-IT" sz="1900" b="1" dirty="0">
                <a:solidFill>
                  <a:srgbClr val="002060"/>
                </a:solidFill>
              </a:rPr>
              <a:t>Educarsi per educare</a:t>
            </a:r>
            <a:r>
              <a:rPr lang="it-IT" sz="1900" dirty="0">
                <a:solidFill>
                  <a:srgbClr val="002060"/>
                </a:solidFill>
              </a:rPr>
              <a:t>:  L’uomo di oggi ha smesso di educarsi.</a:t>
            </a:r>
          </a:p>
          <a:p>
            <a:pPr marL="0" indent="0">
              <a:buNone/>
            </a:pPr>
            <a:r>
              <a:rPr lang="it-IT" sz="1900" dirty="0">
                <a:solidFill>
                  <a:srgbClr val="002060"/>
                </a:solidFill>
              </a:rPr>
              <a:t>( </a:t>
            </a:r>
            <a:r>
              <a:rPr lang="it-IT" sz="1900" b="1" dirty="0">
                <a:solidFill>
                  <a:srgbClr val="002060"/>
                </a:solidFill>
              </a:rPr>
              <a:t>se non sono maestro di me stesso non posso essere maestro dell’altro).</a:t>
            </a:r>
          </a:p>
          <a:p>
            <a:pPr marL="0" indent="0">
              <a:buNone/>
            </a:pPr>
            <a:r>
              <a:rPr lang="it-IT" sz="1900" u="sng" dirty="0">
                <a:solidFill>
                  <a:srgbClr val="002060"/>
                </a:solidFill>
              </a:rPr>
              <a:t>Recuperare il senso riflessivo del verbo «educare»</a:t>
            </a:r>
            <a:r>
              <a:rPr lang="it-IT" sz="1900" dirty="0">
                <a:solidFill>
                  <a:srgbClr val="002060"/>
                </a:solidFill>
              </a:rPr>
              <a:t> vuol dire recuperare la </a:t>
            </a:r>
            <a:r>
              <a:rPr lang="it-IT" sz="1900" u="sng" dirty="0">
                <a:solidFill>
                  <a:srgbClr val="002060"/>
                </a:solidFill>
              </a:rPr>
              <a:t>relazione educativa</a:t>
            </a:r>
            <a:r>
              <a:rPr lang="it-IT" sz="1900" dirty="0">
                <a:solidFill>
                  <a:srgbClr val="002060"/>
                </a:solidFill>
              </a:rPr>
              <a:t> non intesa come docente/alun</a:t>
            </a:r>
            <a:r>
              <a:rPr lang="it-IT" sz="1900" dirty="0"/>
              <a:t>no </a:t>
            </a:r>
            <a:r>
              <a:rPr lang="it-IT" sz="1900" dirty="0">
                <a:solidFill>
                  <a:srgbClr val="002060"/>
                </a:solidFill>
              </a:rPr>
              <a:t>ma come </a:t>
            </a:r>
            <a:r>
              <a:rPr lang="it-IT" sz="1900" b="1" dirty="0">
                <a:solidFill>
                  <a:srgbClr val="002060"/>
                </a:solidFill>
              </a:rPr>
              <a:t>incontro con l’altro.</a:t>
            </a:r>
            <a:endParaRPr lang="it-IT" sz="1900" b="1" u="sng" dirty="0">
              <a:solidFill>
                <a:srgbClr val="002060"/>
              </a:solidFill>
            </a:endParaRPr>
          </a:p>
        </p:txBody>
      </p:sp>
      <p:sp>
        <p:nvSpPr>
          <p:cNvPr id="4" name="Segnaposto piè di pagina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SVT dott.ssa Patrizia Lifonso</a:t>
            </a:r>
          </a:p>
        </p:txBody>
      </p:sp>
      <p:sp>
        <p:nvSpPr>
          <p:cNvPr id="5" name="Segnaposto numero diapositiva 4">
            <a:extLst>
              <a:ext uri="{FF2B5EF4-FFF2-40B4-BE49-F238E27FC236}">
                <a16:creationId xmlns:a16="http://schemas.microsoft.com/office/drawing/2014/main" xmlns="" id="{40D58FA3-FC2A-4279-B7D0-6648DF657779}"/>
              </a:ext>
            </a:extLst>
          </p:cNvPr>
          <p:cNvSpPr>
            <a:spLocks noGrp="1"/>
          </p:cNvSpPr>
          <p:nvPr>
            <p:ph type="sldNum" sz="quarter" idx="12"/>
          </p:nvPr>
        </p:nvSpPr>
        <p:spPr/>
        <p:txBody>
          <a:bodyPr/>
          <a:lstStyle/>
          <a:p>
            <a:fld id="{EE12ED04-5BCA-404A-8BAE-6133CC4B4644}" type="slidenum">
              <a:rPr lang="it-IT" smtClean="0"/>
              <a:t>10</a:t>
            </a:fld>
            <a:endParaRPr lang="it-IT"/>
          </a:p>
        </p:txBody>
      </p:sp>
    </p:spTree>
    <p:extLst>
      <p:ext uri="{BB962C8B-B14F-4D97-AF65-F5344CB8AC3E}">
        <p14:creationId xmlns:p14="http://schemas.microsoft.com/office/powerpoint/2010/main" val="2505573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CULTURA, SCUOLA, PERSONA</a:t>
            </a:r>
            <a:endParaRPr lang="it-IT" sz="2400" dirty="0">
              <a:latin typeface="Comic Sans MS" pitchFamily="66" charset="0"/>
            </a:endParaRPr>
          </a:p>
        </p:txBody>
      </p:sp>
      <p:sp>
        <p:nvSpPr>
          <p:cNvPr id="3" name="Segnaposto contenuto 2"/>
          <p:cNvSpPr>
            <a:spLocks noGrp="1"/>
          </p:cNvSpPr>
          <p:nvPr>
            <p:ph idx="1"/>
          </p:nvPr>
        </p:nvSpPr>
        <p:spPr>
          <a:xfrm>
            <a:off x="457200" y="1442490"/>
            <a:ext cx="8229600" cy="4525963"/>
          </a:xfrm>
        </p:spPr>
        <p:txBody>
          <a:bodyPr>
            <a:noAutofit/>
          </a:bodyPr>
          <a:lstStyle/>
          <a:p>
            <a:pPr marL="0" indent="0">
              <a:buNone/>
            </a:pPr>
            <a:r>
              <a:rPr lang="it-IT" sz="1900" dirty="0">
                <a:solidFill>
                  <a:srgbClr val="002060"/>
                </a:solidFill>
              </a:rPr>
              <a:t>Fondamentale, nell’Idea di Educazione, è la sua dinamicità, perché l’uomo che si educa e che educa è un uomo errante, che non «sta, ma va». Da questo concetto di educazione si delinea l’ idea di scuola che è necessario assumere:</a:t>
            </a:r>
          </a:p>
          <a:p>
            <a:r>
              <a:rPr lang="it-IT" sz="1900" dirty="0">
                <a:solidFill>
                  <a:srgbClr val="002060"/>
                </a:solidFill>
              </a:rPr>
              <a:t> Recuperare l’idea condivisa di </a:t>
            </a:r>
            <a:r>
              <a:rPr lang="it-IT" sz="1900" b="1" dirty="0">
                <a:solidFill>
                  <a:srgbClr val="002060"/>
                </a:solidFill>
              </a:rPr>
              <a:t>scuola </a:t>
            </a:r>
            <a:r>
              <a:rPr lang="it-IT" sz="1900" dirty="0">
                <a:solidFill>
                  <a:srgbClr val="002060"/>
                </a:solidFill>
              </a:rPr>
              <a:t>come </a:t>
            </a:r>
            <a:r>
              <a:rPr lang="it-IT" sz="1900" b="1" dirty="0">
                <a:solidFill>
                  <a:srgbClr val="002060"/>
                </a:solidFill>
              </a:rPr>
              <a:t>luogo di relazioni </a:t>
            </a:r>
            <a:r>
              <a:rPr lang="it-IT" sz="1900" dirty="0">
                <a:solidFill>
                  <a:srgbClr val="002060"/>
                </a:solidFill>
              </a:rPr>
              <a:t>che usa gli strumenti dell’apprendere e dell’ insegnare; </a:t>
            </a:r>
            <a:r>
              <a:rPr lang="it-IT" sz="1900" b="1" dirty="0">
                <a:solidFill>
                  <a:srgbClr val="002060"/>
                </a:solidFill>
              </a:rPr>
              <a:t> </a:t>
            </a:r>
          </a:p>
          <a:p>
            <a:r>
              <a:rPr lang="it-IT" sz="1900" b="1" dirty="0">
                <a:solidFill>
                  <a:srgbClr val="002060"/>
                </a:solidFill>
              </a:rPr>
              <a:t>come laboratorio di vita, </a:t>
            </a:r>
            <a:r>
              <a:rPr lang="it-IT" sz="1900" dirty="0">
                <a:solidFill>
                  <a:srgbClr val="002060"/>
                </a:solidFill>
              </a:rPr>
              <a:t>in cui è possibile scoprire se stessi e l’altro, luogo di riconoscimento, di </a:t>
            </a:r>
            <a:r>
              <a:rPr lang="it-IT" sz="1900" dirty="0" smtClean="0">
                <a:solidFill>
                  <a:srgbClr val="002060"/>
                </a:solidFill>
              </a:rPr>
              <a:t>condivisione e </a:t>
            </a:r>
            <a:r>
              <a:rPr lang="it-IT" sz="1900" dirty="0">
                <a:solidFill>
                  <a:srgbClr val="002060"/>
                </a:solidFill>
              </a:rPr>
              <a:t>di inclusione </a:t>
            </a:r>
            <a:r>
              <a:rPr lang="it-IT" sz="1900" dirty="0" smtClean="0">
                <a:solidFill>
                  <a:srgbClr val="002060"/>
                </a:solidFill>
              </a:rPr>
              <a:t>solo </a:t>
            </a:r>
            <a:r>
              <a:rPr lang="it-IT" sz="1900" dirty="0">
                <a:solidFill>
                  <a:srgbClr val="002060"/>
                </a:solidFill>
              </a:rPr>
              <a:t>così, la scuola può essere luogo dell’istruzione e </a:t>
            </a:r>
            <a:r>
              <a:rPr lang="it-IT" sz="1900" dirty="0" smtClean="0">
                <a:solidFill>
                  <a:srgbClr val="002060"/>
                </a:solidFill>
              </a:rPr>
              <a:t>dell’educazione;</a:t>
            </a:r>
            <a:endParaRPr lang="it-IT" sz="1900" dirty="0">
              <a:solidFill>
                <a:srgbClr val="002060"/>
              </a:solidFill>
            </a:endParaRPr>
          </a:p>
          <a:p>
            <a:r>
              <a:rPr lang="it-IT" sz="1900" u="sng" dirty="0">
                <a:solidFill>
                  <a:srgbClr val="002060"/>
                </a:solidFill>
              </a:rPr>
              <a:t>Una scuola </a:t>
            </a:r>
            <a:r>
              <a:rPr lang="it-IT" sz="1900" dirty="0">
                <a:solidFill>
                  <a:srgbClr val="002060"/>
                </a:solidFill>
              </a:rPr>
              <a:t>che </a:t>
            </a:r>
            <a:r>
              <a:rPr lang="it-IT" sz="1900" b="1" dirty="0">
                <a:solidFill>
                  <a:srgbClr val="002060"/>
                </a:solidFill>
              </a:rPr>
              <a:t>educa a pensare </a:t>
            </a:r>
            <a:r>
              <a:rPr lang="it-IT" sz="1900" dirty="0">
                <a:solidFill>
                  <a:srgbClr val="002060"/>
                </a:solidFill>
              </a:rPr>
              <a:t>( filosofia for </a:t>
            </a:r>
            <a:r>
              <a:rPr lang="it-IT" sz="1900" dirty="0" err="1">
                <a:solidFill>
                  <a:srgbClr val="002060"/>
                </a:solidFill>
              </a:rPr>
              <a:t>children</a:t>
            </a:r>
            <a:r>
              <a:rPr lang="it-IT" sz="1900" dirty="0">
                <a:solidFill>
                  <a:srgbClr val="002060"/>
                </a:solidFill>
              </a:rPr>
              <a:t>) </a:t>
            </a:r>
            <a:r>
              <a:rPr lang="it-IT" sz="1900" b="1" dirty="0">
                <a:solidFill>
                  <a:srgbClr val="002060"/>
                </a:solidFill>
              </a:rPr>
              <a:t>e insegna a «VOLARE ALTO».</a:t>
            </a:r>
            <a:r>
              <a:rPr lang="it-IT" sz="1900" dirty="0">
                <a:solidFill>
                  <a:srgbClr val="002060"/>
                </a:solidFill>
              </a:rPr>
              <a:t>( A. </a:t>
            </a:r>
            <a:r>
              <a:rPr lang="it-IT" sz="1900" dirty="0" err="1">
                <a:solidFill>
                  <a:srgbClr val="002060"/>
                </a:solidFill>
              </a:rPr>
              <a:t>Chionna</a:t>
            </a:r>
            <a:r>
              <a:rPr lang="it-IT" sz="1900" dirty="0">
                <a:solidFill>
                  <a:srgbClr val="002060"/>
                </a:solidFill>
              </a:rPr>
              <a:t>)</a:t>
            </a:r>
            <a:endParaRPr lang="it-IT" sz="1900" b="1" dirty="0">
              <a:solidFill>
                <a:srgbClr val="002060"/>
              </a:solidFill>
            </a:endParaRPr>
          </a:p>
          <a:p>
            <a:pPr marL="0" indent="0">
              <a:buNone/>
            </a:pPr>
            <a:r>
              <a:rPr lang="it-IT" sz="1900" dirty="0">
                <a:solidFill>
                  <a:srgbClr val="002060"/>
                </a:solidFill>
              </a:rPr>
              <a:t>    </a:t>
            </a:r>
            <a:r>
              <a:rPr lang="it-IT" sz="1900" dirty="0">
                <a:solidFill>
                  <a:srgbClr val="002060"/>
                </a:solidFill>
                <a:effectLst>
                  <a:outerShdw blurRad="38100" dist="38100" dir="2700000" algn="tl">
                    <a:srgbClr val="000000">
                      <a:alpha val="43137"/>
                    </a:srgbClr>
                  </a:outerShdw>
                </a:effectLst>
              </a:rPr>
              <a:t>Avere un pensiero vuol dire accedere a qualsiasi esperienza e per accedere occorre essere padroni di un pensiero, che ha luogo perché si fa pensiero </a:t>
            </a:r>
            <a:r>
              <a:rPr lang="it-IT" sz="1900" dirty="0">
                <a:solidFill>
                  <a:srgbClr val="002060"/>
                </a:solidFill>
              </a:rPr>
              <a:t>nell’esperienza. Il pensiero costringe a mettersi in relazione con il mondo, costruisce nessi, fa ABDURRE cioè prendere dall’esperienza per colmare ciò che manca e valorizzare l’esperienza stessa. </a:t>
            </a:r>
            <a:endParaRPr lang="it-IT" sz="1900" u="sng" dirty="0">
              <a:solidFill>
                <a:srgbClr val="002060"/>
              </a:solidFill>
            </a:endParaRPr>
          </a:p>
        </p:txBody>
      </p:sp>
      <p:sp>
        <p:nvSpPr>
          <p:cNvPr id="4" name="Segnaposto piè di pagina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SVT dott.ssa Patrizia Lifonso</a:t>
            </a:r>
          </a:p>
        </p:txBody>
      </p:sp>
      <p:sp>
        <p:nvSpPr>
          <p:cNvPr id="5" name="Segnaposto numero diapositiva 4">
            <a:extLst>
              <a:ext uri="{FF2B5EF4-FFF2-40B4-BE49-F238E27FC236}">
                <a16:creationId xmlns:a16="http://schemas.microsoft.com/office/drawing/2014/main" xmlns="" id="{24D074AF-A4F4-4709-ACA1-A11DCAF9E9CF}"/>
              </a:ext>
            </a:extLst>
          </p:cNvPr>
          <p:cNvSpPr>
            <a:spLocks noGrp="1"/>
          </p:cNvSpPr>
          <p:nvPr>
            <p:ph type="sldNum" sz="quarter" idx="12"/>
          </p:nvPr>
        </p:nvSpPr>
        <p:spPr/>
        <p:txBody>
          <a:bodyPr/>
          <a:lstStyle/>
          <a:p>
            <a:fld id="{EE12ED04-5BCA-404A-8BAE-6133CC4B4644}" type="slidenum">
              <a:rPr lang="it-IT" smtClean="0"/>
              <a:t>11</a:t>
            </a:fld>
            <a:endParaRPr lang="it-IT"/>
          </a:p>
        </p:txBody>
      </p:sp>
    </p:spTree>
    <p:extLst>
      <p:ext uri="{BB962C8B-B14F-4D97-AF65-F5344CB8AC3E}">
        <p14:creationId xmlns:p14="http://schemas.microsoft.com/office/powerpoint/2010/main" val="4027764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CULTURA, SCUOLA, PERSONA</a:t>
            </a:r>
            <a:endParaRPr lang="it-IT" sz="2400" dirty="0">
              <a:latin typeface="Comic Sans MS" pitchFamily="66" charset="0"/>
            </a:endParaRPr>
          </a:p>
        </p:txBody>
      </p:sp>
      <p:sp>
        <p:nvSpPr>
          <p:cNvPr id="3" name="Segnaposto contenuto 2"/>
          <p:cNvSpPr>
            <a:spLocks noGrp="1"/>
          </p:cNvSpPr>
          <p:nvPr>
            <p:ph idx="1"/>
          </p:nvPr>
        </p:nvSpPr>
        <p:spPr>
          <a:xfrm>
            <a:off x="611560" y="1484784"/>
            <a:ext cx="8229600" cy="4525963"/>
          </a:xfrm>
        </p:spPr>
        <p:txBody>
          <a:bodyPr>
            <a:normAutofit fontScale="92500" lnSpcReduction="10000"/>
          </a:bodyPr>
          <a:lstStyle/>
          <a:p>
            <a:r>
              <a:rPr lang="it-IT" sz="2000" dirty="0">
                <a:solidFill>
                  <a:srgbClr val="002060"/>
                </a:solidFill>
              </a:rPr>
              <a:t>La scuola non si allena alla </a:t>
            </a:r>
            <a:r>
              <a:rPr lang="it-IT" sz="2000" dirty="0" err="1">
                <a:solidFill>
                  <a:srgbClr val="002060"/>
                </a:solidFill>
              </a:rPr>
              <a:t>cognitività</a:t>
            </a:r>
            <a:r>
              <a:rPr lang="it-IT" sz="2000" dirty="0">
                <a:solidFill>
                  <a:srgbClr val="002060"/>
                </a:solidFill>
              </a:rPr>
              <a:t> se non si educa alla </a:t>
            </a:r>
            <a:r>
              <a:rPr lang="it-IT" sz="2000" u="sng" dirty="0">
                <a:solidFill>
                  <a:srgbClr val="002060"/>
                </a:solidFill>
              </a:rPr>
              <a:t>relazionalità.</a:t>
            </a:r>
          </a:p>
          <a:p>
            <a:r>
              <a:rPr lang="it-IT" sz="2000" u="sng" dirty="0">
                <a:solidFill>
                  <a:srgbClr val="002060"/>
                </a:solidFill>
              </a:rPr>
              <a:t>Educare al riconoscimento vicendevole</a:t>
            </a:r>
            <a:r>
              <a:rPr lang="it-IT" sz="2000" dirty="0">
                <a:solidFill>
                  <a:srgbClr val="002060"/>
                </a:solidFill>
              </a:rPr>
              <a:t> ( la cultura dell’altro),  </a:t>
            </a:r>
            <a:r>
              <a:rPr lang="it-IT" sz="2000" b="1" dirty="0">
                <a:solidFill>
                  <a:srgbClr val="002060"/>
                </a:solidFill>
              </a:rPr>
              <a:t>ridare dignità educativa alla persona </a:t>
            </a:r>
            <a:r>
              <a:rPr lang="it-IT" sz="2000" dirty="0">
                <a:solidFill>
                  <a:srgbClr val="002060"/>
                </a:solidFill>
              </a:rPr>
              <a:t>attraverso il paradigma relazionale.</a:t>
            </a:r>
          </a:p>
          <a:p>
            <a:r>
              <a:rPr lang="it-IT" sz="2000" dirty="0">
                <a:solidFill>
                  <a:srgbClr val="002060"/>
                </a:solidFill>
              </a:rPr>
              <a:t>« Agire in termini di </a:t>
            </a:r>
            <a:r>
              <a:rPr lang="it-IT" sz="2000" b="1" dirty="0">
                <a:solidFill>
                  <a:srgbClr val="002060"/>
                </a:solidFill>
              </a:rPr>
              <a:t>integrazione</a:t>
            </a:r>
            <a:r>
              <a:rPr lang="it-IT" sz="2000" dirty="0">
                <a:solidFill>
                  <a:srgbClr val="002060"/>
                </a:solidFill>
              </a:rPr>
              <a:t> vuol dire tentare di armonizzare le spinte individualistiche ed egocentriche insite nei comportamenti personali e nelle azioni indotte dalla società attuale. Nel processo formativo «integrare» significa: valorizzare le differenze, creare legami autentici tra le persone, sviluppare forme e modi di partecipazione ad imprese comuni, favorire rispetto e comprensione reciproca» ( Le azioni di OR.M.E. 1999).</a:t>
            </a:r>
          </a:p>
          <a:p>
            <a:r>
              <a:rPr lang="it-IT" sz="2000" dirty="0">
                <a:solidFill>
                  <a:srgbClr val="002060"/>
                </a:solidFill>
              </a:rPr>
              <a:t>La scuola, attraverso il curricolo, deve lavorare sull’istruzione ma per la PERSONA («</a:t>
            </a:r>
            <a:r>
              <a:rPr lang="it-IT" sz="2000" b="1" dirty="0">
                <a:solidFill>
                  <a:srgbClr val="002060"/>
                </a:solidFill>
              </a:rPr>
              <a:t>educare istruendo» </a:t>
            </a:r>
            <a:r>
              <a:rPr lang="it-IT" sz="2000" dirty="0">
                <a:solidFill>
                  <a:srgbClr val="002060"/>
                </a:solidFill>
              </a:rPr>
              <a:t>Ceruti).</a:t>
            </a:r>
            <a:r>
              <a:rPr lang="it-IT" sz="2000" b="1" dirty="0">
                <a:solidFill>
                  <a:srgbClr val="002060"/>
                </a:solidFill>
              </a:rPr>
              <a:t> </a:t>
            </a:r>
            <a:endParaRPr lang="it-IT" sz="2000" dirty="0">
              <a:solidFill>
                <a:srgbClr val="002060"/>
              </a:solidFill>
            </a:endParaRPr>
          </a:p>
          <a:p>
            <a:endParaRPr lang="it-IT" sz="2000" dirty="0">
              <a:solidFill>
                <a:srgbClr val="002060"/>
              </a:solidFill>
            </a:endParaRPr>
          </a:p>
          <a:p>
            <a:pPr marL="0" indent="0">
              <a:buNone/>
            </a:pPr>
            <a:r>
              <a:rPr lang="it-IT" sz="2000" b="1" dirty="0">
                <a:solidFill>
                  <a:srgbClr val="002060"/>
                </a:solidFill>
              </a:rPr>
              <a:t>Oggi, la SCUOLA può e deve VOLARE ALTO</a:t>
            </a:r>
            <a:r>
              <a:rPr lang="it-IT" sz="2000" dirty="0">
                <a:solidFill>
                  <a:srgbClr val="002060"/>
                </a:solidFill>
              </a:rPr>
              <a:t> e far sì che la società senta sua la scuola e non la stigmatizzi.</a:t>
            </a:r>
          </a:p>
          <a:p>
            <a:pPr marL="0" indent="0">
              <a:buNone/>
            </a:pPr>
            <a:r>
              <a:rPr lang="it-IT" sz="2000" dirty="0">
                <a:solidFill>
                  <a:srgbClr val="002060"/>
                </a:solidFill>
              </a:rPr>
              <a:t>     </a:t>
            </a:r>
          </a:p>
          <a:p>
            <a:pPr marL="0" indent="0">
              <a:buNone/>
            </a:pPr>
            <a:endParaRPr lang="it-IT" sz="2000" dirty="0">
              <a:solidFill>
                <a:srgbClr val="002060"/>
              </a:solidFill>
              <a:latin typeface="Comic Sans MS" pitchFamily="66" charset="0"/>
            </a:endParaRPr>
          </a:p>
        </p:txBody>
      </p:sp>
      <p:sp>
        <p:nvSpPr>
          <p:cNvPr id="4" name="Segnaposto piè di pagina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tint val="75000"/>
                  </a:prstClr>
                </a:solidFill>
                <a:effectLst/>
                <a:uLnTx/>
                <a:uFillTx/>
                <a:latin typeface="Calibri"/>
                <a:ea typeface="+mn-ea"/>
                <a:cs typeface="+mn-cs"/>
              </a:rPr>
              <a:t>SVT dott.ssa Patrizia </a:t>
            </a:r>
            <a:r>
              <a:rPr kumimoji="0" lang="it-IT" sz="1200" b="0" i="0" u="none" strike="noStrike" kern="1200" cap="none" spc="0" normalizeH="0" baseline="0" noProof="0" dirty="0" err="1">
                <a:ln>
                  <a:noFill/>
                </a:ln>
                <a:solidFill>
                  <a:prstClr val="black">
                    <a:tint val="75000"/>
                  </a:prstClr>
                </a:solidFill>
                <a:effectLst/>
                <a:uLnTx/>
                <a:uFillTx/>
                <a:latin typeface="Calibri"/>
                <a:ea typeface="+mn-ea"/>
                <a:cs typeface="+mn-cs"/>
              </a:rPr>
              <a:t>Lifonso</a:t>
            </a:r>
            <a:endParaRPr kumimoji="0" lang="it-I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egnaposto numero diapositiva 4">
            <a:extLst>
              <a:ext uri="{FF2B5EF4-FFF2-40B4-BE49-F238E27FC236}">
                <a16:creationId xmlns:a16="http://schemas.microsoft.com/office/drawing/2014/main" xmlns="" id="{467676E1-58BB-4E70-B6CC-0055DC2CEADB}"/>
              </a:ext>
            </a:extLst>
          </p:cNvPr>
          <p:cNvSpPr>
            <a:spLocks noGrp="1"/>
          </p:cNvSpPr>
          <p:nvPr>
            <p:ph type="sldNum" sz="quarter" idx="12"/>
          </p:nvPr>
        </p:nvSpPr>
        <p:spPr/>
        <p:txBody>
          <a:bodyPr/>
          <a:lstStyle/>
          <a:p>
            <a:fld id="{EE12ED04-5BCA-404A-8BAE-6133CC4B4644}" type="slidenum">
              <a:rPr lang="it-IT" smtClean="0"/>
              <a:t>12</a:t>
            </a:fld>
            <a:endParaRPr lang="it-IT"/>
          </a:p>
        </p:txBody>
      </p:sp>
    </p:spTree>
    <p:extLst>
      <p:ext uri="{BB962C8B-B14F-4D97-AF65-F5344CB8AC3E}">
        <p14:creationId xmlns:p14="http://schemas.microsoft.com/office/powerpoint/2010/main" val="4047501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sz="2400" b="1" dirty="0">
              <a:solidFill>
                <a:srgbClr val="C00000"/>
              </a:solidFill>
            </a:endParaRPr>
          </a:p>
        </p:txBody>
      </p:sp>
      <p:sp>
        <p:nvSpPr>
          <p:cNvPr id="3" name="Segnaposto contenuto 2"/>
          <p:cNvSpPr>
            <a:spLocks noGrp="1"/>
          </p:cNvSpPr>
          <p:nvPr>
            <p:ph idx="1"/>
          </p:nvPr>
        </p:nvSpPr>
        <p:spPr/>
        <p:txBody>
          <a:bodyPr/>
          <a:lstStyle/>
          <a:p>
            <a:endParaRPr lang="it-IT" dirty="0">
              <a:solidFill>
                <a:srgbClr val="002060"/>
              </a:solidFill>
            </a:endParaRPr>
          </a:p>
        </p:txBody>
      </p:sp>
      <p:sp>
        <p:nvSpPr>
          <p:cNvPr id="4" name="Segnaposto piè di pagina 3">
            <a:extLst>
              <a:ext uri="{FF2B5EF4-FFF2-40B4-BE49-F238E27FC236}">
                <a16:creationId xmlns:a16="http://schemas.microsoft.com/office/drawing/2014/main" xmlns="" id="{AFB1CE3F-6D65-4DB3-B8C1-429AE8FB4345}"/>
              </a:ext>
            </a:extLst>
          </p:cNvPr>
          <p:cNvSpPr>
            <a:spLocks noGrp="1"/>
          </p:cNvSpPr>
          <p:nvPr>
            <p:ph type="ftr" sz="quarter" idx="11"/>
          </p:nvPr>
        </p:nvSpPr>
        <p:spPr/>
        <p:txBody>
          <a:bodyPr/>
          <a:lstStyle/>
          <a:p>
            <a:r>
              <a:rPr lang="it-IT"/>
              <a:t>SVT dott.ssa Patrizia Lifonso</a:t>
            </a:r>
          </a:p>
        </p:txBody>
      </p:sp>
      <p:sp>
        <p:nvSpPr>
          <p:cNvPr id="5" name="Segnaposto numero diapositiva 4">
            <a:extLst>
              <a:ext uri="{FF2B5EF4-FFF2-40B4-BE49-F238E27FC236}">
                <a16:creationId xmlns:a16="http://schemas.microsoft.com/office/drawing/2014/main" xmlns="" id="{C400107F-2F4B-4059-A0AC-0E194B635546}"/>
              </a:ext>
            </a:extLst>
          </p:cNvPr>
          <p:cNvSpPr>
            <a:spLocks noGrp="1"/>
          </p:cNvSpPr>
          <p:nvPr>
            <p:ph type="sldNum" sz="quarter" idx="12"/>
          </p:nvPr>
        </p:nvSpPr>
        <p:spPr/>
        <p:txBody>
          <a:bodyPr/>
          <a:lstStyle/>
          <a:p>
            <a:fld id="{FDAA4880-C0D2-4F7D-95C1-7CCD7FDE43B0}" type="slidenum">
              <a:rPr lang="it-IT" smtClean="0"/>
              <a:t>13</a:t>
            </a:fld>
            <a:endParaRPr lang="it-IT"/>
          </a:p>
        </p:txBody>
      </p:sp>
    </p:spTree>
    <p:extLst>
      <p:ext uri="{BB962C8B-B14F-4D97-AF65-F5344CB8AC3E}">
        <p14:creationId xmlns:p14="http://schemas.microsoft.com/office/powerpoint/2010/main" val="208896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NEGOZIAZIONE DEI SIGNIFICATI</a:t>
            </a:r>
          </a:p>
        </p:txBody>
      </p:sp>
      <p:sp>
        <p:nvSpPr>
          <p:cNvPr id="3" name="Segnaposto contenuto 2"/>
          <p:cNvSpPr>
            <a:spLocks noGrp="1"/>
          </p:cNvSpPr>
          <p:nvPr>
            <p:ph idx="1"/>
          </p:nvPr>
        </p:nvSpPr>
        <p:spPr>
          <a:xfrm>
            <a:off x="251520" y="1124744"/>
            <a:ext cx="8435280" cy="5040560"/>
          </a:xfrm>
        </p:spPr>
        <p:txBody>
          <a:bodyPr>
            <a:normAutofit fontScale="25000" lnSpcReduction="20000"/>
          </a:bodyPr>
          <a:lstStyle/>
          <a:p>
            <a:pPr marL="0" indent="0">
              <a:buNone/>
            </a:pPr>
            <a:r>
              <a:rPr lang="it-IT" sz="8000" b="1" u="sng" dirty="0" smtClean="0">
                <a:solidFill>
                  <a:srgbClr val="002060"/>
                </a:solidFill>
              </a:rPr>
              <a:t>PEDAGOGIA= </a:t>
            </a:r>
            <a:r>
              <a:rPr lang="it-IT" sz="8000" b="1" dirty="0" smtClean="0">
                <a:solidFill>
                  <a:srgbClr val="002060"/>
                </a:solidFill>
              </a:rPr>
              <a:t>scienza della formazione che </a:t>
            </a:r>
            <a:r>
              <a:rPr lang="it-IT" sz="8000" b="1" dirty="0" smtClean="0">
                <a:solidFill>
                  <a:srgbClr val="002060"/>
                </a:solidFill>
              </a:rPr>
              <a:t>dà </a:t>
            </a:r>
            <a:r>
              <a:rPr lang="it-IT" sz="8000" b="1" dirty="0" smtClean="0">
                <a:solidFill>
                  <a:srgbClr val="002060"/>
                </a:solidFill>
              </a:rPr>
              <a:t>indicazioni operative per la prassi d’insegnamento </a:t>
            </a:r>
            <a:endParaRPr lang="it-IT" sz="8000" b="1" u="sng" dirty="0" smtClean="0">
              <a:solidFill>
                <a:srgbClr val="002060"/>
              </a:solidFill>
            </a:endParaRPr>
          </a:p>
          <a:p>
            <a:pPr marL="0" indent="0">
              <a:buNone/>
            </a:pPr>
            <a:r>
              <a:rPr lang="it-IT" sz="8000" b="1" u="sng" dirty="0" smtClean="0">
                <a:solidFill>
                  <a:srgbClr val="002060"/>
                </a:solidFill>
              </a:rPr>
              <a:t>Inclusiva </a:t>
            </a:r>
            <a:r>
              <a:rPr lang="it-IT" sz="8000" dirty="0" smtClean="0">
                <a:solidFill>
                  <a:srgbClr val="002060"/>
                </a:solidFill>
              </a:rPr>
              <a:t>perché guarda a tutti gli studenti nel rispetto dei loro stili di apprendimento, promuovendo le risorse e le potenzialità di ciascuno</a:t>
            </a:r>
            <a:r>
              <a:rPr lang="it-IT" sz="8000" dirty="0" smtClean="0">
                <a:solidFill>
                  <a:srgbClr val="002060"/>
                </a:solidFill>
              </a:rPr>
              <a:t>.</a:t>
            </a:r>
          </a:p>
          <a:p>
            <a:pPr marL="0" indent="0">
              <a:buNone/>
            </a:pPr>
            <a:r>
              <a:rPr lang="it-IT" sz="7200" b="1" u="sng" dirty="0" smtClean="0">
                <a:solidFill>
                  <a:srgbClr val="002060"/>
                </a:solidFill>
              </a:rPr>
              <a:t>Che cos’è l’</a:t>
            </a:r>
            <a:r>
              <a:rPr lang="it-IT" sz="7200" b="1" u="sng" dirty="0" smtClean="0">
                <a:solidFill>
                  <a:srgbClr val="002060"/>
                </a:solidFill>
              </a:rPr>
              <a:t>inclusione:</a:t>
            </a:r>
            <a:endParaRPr lang="it-IT" sz="7200" u="sng" dirty="0" smtClean="0">
              <a:solidFill>
                <a:srgbClr val="002060"/>
              </a:solidFill>
            </a:endParaRPr>
          </a:p>
          <a:p>
            <a:r>
              <a:rPr lang="it-IT" sz="6400" dirty="0" smtClean="0">
                <a:solidFill>
                  <a:srgbClr val="002060"/>
                </a:solidFill>
              </a:rPr>
              <a:t>Secondo </a:t>
            </a:r>
            <a:r>
              <a:rPr lang="it-IT" sz="6400" b="1" dirty="0" smtClean="0">
                <a:solidFill>
                  <a:srgbClr val="002060"/>
                </a:solidFill>
              </a:rPr>
              <a:t>il legislatore</a:t>
            </a:r>
            <a:r>
              <a:rPr lang="it-IT" sz="6400" dirty="0" smtClean="0">
                <a:solidFill>
                  <a:srgbClr val="002060"/>
                </a:solidFill>
              </a:rPr>
              <a:t>. «La scuola è luogo di apprendimento e, insieme, di costruzione dell’identità personale, civile e sociale. Questo significa mettere ciascuno in condizione di raggiungere la piena realizzazione di sé e l’acquisizione della cultura e dei valori necessari per vivere da cittadini responsabili. Nessuno-questo è l’obiettivo-deve sentirsi escluso.» (</a:t>
            </a:r>
            <a:r>
              <a:rPr lang="it-IT" sz="6400" b="1" dirty="0" err="1" smtClean="0">
                <a:solidFill>
                  <a:srgbClr val="002060"/>
                </a:solidFill>
              </a:rPr>
              <a:t>Miur</a:t>
            </a:r>
            <a:r>
              <a:rPr lang="it-IT" sz="6400" b="1" dirty="0" smtClean="0">
                <a:solidFill>
                  <a:srgbClr val="002060"/>
                </a:solidFill>
              </a:rPr>
              <a:t>, Atto di Indirizzo 2009, Gelmini)</a:t>
            </a:r>
          </a:p>
          <a:p>
            <a:r>
              <a:rPr lang="it-IT" sz="6400" dirty="0" smtClean="0">
                <a:solidFill>
                  <a:srgbClr val="002060"/>
                </a:solidFill>
              </a:rPr>
              <a:t>Secondo </a:t>
            </a:r>
            <a:r>
              <a:rPr lang="it-IT" sz="6400" b="1" dirty="0" smtClean="0">
                <a:solidFill>
                  <a:srgbClr val="002060"/>
                </a:solidFill>
              </a:rPr>
              <a:t>un pedagogista</a:t>
            </a:r>
            <a:r>
              <a:rPr lang="it-IT" sz="6400" dirty="0" smtClean="0">
                <a:solidFill>
                  <a:srgbClr val="002060"/>
                </a:solidFill>
              </a:rPr>
              <a:t>: «Il concetto di bisogno è riduttivo(…). Il bisogno è la risposta all’organico, alla vita, non all’esistere; l’essere umano è portatore di desideri e non solo di bisogni. Nei  Miserabili, Victor Hugo evidenzia che, se l’animale ha bisogno di vivere, l’essere umano ha invece bisogno di esistere, amare, essere amato, desiderare, essere riconosciuto nelle proprie capacità anche minime.(…) Il concetto di società inclusiva porta  all’offerta di chance per tutti.» (</a:t>
            </a:r>
            <a:r>
              <a:rPr lang="it-IT" sz="6400" b="1" dirty="0" smtClean="0">
                <a:solidFill>
                  <a:srgbClr val="002060"/>
                </a:solidFill>
              </a:rPr>
              <a:t>Gardou,2012)</a:t>
            </a:r>
          </a:p>
          <a:p>
            <a:r>
              <a:rPr lang="it-IT" sz="6400" dirty="0" smtClean="0">
                <a:solidFill>
                  <a:srgbClr val="002060"/>
                </a:solidFill>
              </a:rPr>
              <a:t>Secondo </a:t>
            </a:r>
            <a:r>
              <a:rPr lang="it-IT" sz="6400" b="1" dirty="0" smtClean="0">
                <a:solidFill>
                  <a:srgbClr val="002060"/>
                </a:solidFill>
              </a:rPr>
              <a:t>un insegnante</a:t>
            </a:r>
            <a:r>
              <a:rPr lang="it-IT" sz="6400" dirty="0" smtClean="0">
                <a:solidFill>
                  <a:srgbClr val="002060"/>
                </a:solidFill>
              </a:rPr>
              <a:t>: « L’inclusione è la capacità empatica di mettersi nei panni degli altri. E’ accettazione del cambiamento ai vari livelli:: come priorità della relazione sugli obiettivi; come prevalenza dell’essere sull’avere (…) dei processi sui contenuti; come indice di un clima di accoglienza; come capacità di imparare ad imparare; come centralità del benessere soggettivo; come invenzione continua della realtà».</a:t>
            </a:r>
          </a:p>
          <a:p>
            <a:endParaRPr lang="it-IT" sz="6400" dirty="0">
              <a:solidFill>
                <a:srgbClr val="002060"/>
              </a:solidFill>
            </a:endParaRPr>
          </a:p>
          <a:p>
            <a:pPr marL="0" indent="0">
              <a:buNone/>
            </a:pPr>
            <a:endParaRPr lang="it-IT" sz="4800" dirty="0">
              <a:solidFill>
                <a:prstClr val="black">
                  <a:tint val="75000"/>
                </a:prstClr>
              </a:solidFill>
            </a:endParaRPr>
          </a:p>
          <a:p>
            <a:pPr marL="0" indent="0">
              <a:buNone/>
            </a:pPr>
            <a:endParaRPr lang="it-IT" sz="4800" dirty="0">
              <a:solidFill>
                <a:prstClr val="black">
                  <a:tint val="75000"/>
                </a:prstClr>
              </a:solidFill>
            </a:endParaRPr>
          </a:p>
          <a:p>
            <a:pPr marL="0" indent="0">
              <a:buNone/>
            </a:pPr>
            <a:r>
              <a:rPr lang="it-IT" sz="4800" dirty="0">
                <a:solidFill>
                  <a:prstClr val="black">
                    <a:tint val="75000"/>
                  </a:prstClr>
                </a:solidFill>
              </a:rPr>
              <a:t>                                                                                           </a:t>
            </a:r>
          </a:p>
          <a:p>
            <a:pPr marL="0" indent="0">
              <a:buNone/>
            </a:pPr>
            <a:endParaRPr lang="it-IT" sz="9600" dirty="0"/>
          </a:p>
          <a:p>
            <a:pPr marL="0" indent="0">
              <a:buNone/>
            </a:pPr>
            <a:endParaRPr lang="it-IT" sz="9600" dirty="0"/>
          </a:p>
          <a:p>
            <a:pPr marL="0" indent="0">
              <a:buNone/>
            </a:pPr>
            <a:endParaRPr lang="it-IT" sz="5100" b="1" u="sng"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b="1" dirty="0"/>
          </a:p>
          <a:p>
            <a:pPr marL="0" indent="0">
              <a:buNone/>
            </a:pPr>
            <a:r>
              <a:rPr lang="it-IT" sz="2000" b="1" dirty="0"/>
              <a:t>                                      </a:t>
            </a:r>
          </a:p>
        </p:txBody>
      </p:sp>
      <p:sp>
        <p:nvSpPr>
          <p:cNvPr id="4" name="Segnaposto piè di pagina 3">
            <a:extLst>
              <a:ext uri="{FF2B5EF4-FFF2-40B4-BE49-F238E27FC236}">
                <a16:creationId xmlns:a16="http://schemas.microsoft.com/office/drawing/2014/main" xmlns="" id="{75DB829F-4CF0-4890-BEDE-FB731FA186E5}"/>
              </a:ext>
            </a:extLst>
          </p:cNvPr>
          <p:cNvSpPr>
            <a:spLocks noGrp="1"/>
          </p:cNvSpPr>
          <p:nvPr>
            <p:ph type="ftr" sz="quarter" idx="11"/>
          </p:nvPr>
        </p:nvSpPr>
        <p:spPr/>
        <p:txBody>
          <a:bodyPr/>
          <a:lstStyle/>
          <a:p>
            <a:r>
              <a:rPr lang="it-IT"/>
              <a:t>SVT dott.ssa Patrizia Lifonso</a:t>
            </a:r>
          </a:p>
        </p:txBody>
      </p:sp>
      <p:sp>
        <p:nvSpPr>
          <p:cNvPr id="5" name="Segnaposto numero diapositiva 4">
            <a:extLst>
              <a:ext uri="{FF2B5EF4-FFF2-40B4-BE49-F238E27FC236}">
                <a16:creationId xmlns:a16="http://schemas.microsoft.com/office/drawing/2014/main" xmlns="" id="{43AC5B68-2A86-4E29-A105-F82BCB55DB05}"/>
              </a:ext>
            </a:extLst>
          </p:cNvPr>
          <p:cNvSpPr>
            <a:spLocks noGrp="1"/>
          </p:cNvSpPr>
          <p:nvPr>
            <p:ph type="sldNum" sz="quarter" idx="12"/>
          </p:nvPr>
        </p:nvSpPr>
        <p:spPr/>
        <p:txBody>
          <a:bodyPr/>
          <a:lstStyle/>
          <a:p>
            <a:fld id="{FDAA4880-C0D2-4F7D-95C1-7CCD7FDE43B0}" type="slidenum">
              <a:rPr lang="it-IT" smtClean="0"/>
              <a:t>2</a:t>
            </a:fld>
            <a:endParaRPr lang="it-IT"/>
          </a:p>
        </p:txBody>
      </p:sp>
    </p:spTree>
    <p:extLst>
      <p:ext uri="{BB962C8B-B14F-4D97-AF65-F5344CB8AC3E}">
        <p14:creationId xmlns:p14="http://schemas.microsoft.com/office/powerpoint/2010/main" val="341128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NEGOZIAZIONE DEI SIGNIFICATI</a:t>
            </a:r>
          </a:p>
        </p:txBody>
      </p:sp>
      <p:sp>
        <p:nvSpPr>
          <p:cNvPr id="3" name="Segnaposto contenuto 2"/>
          <p:cNvSpPr>
            <a:spLocks noGrp="1"/>
          </p:cNvSpPr>
          <p:nvPr>
            <p:ph idx="1"/>
          </p:nvPr>
        </p:nvSpPr>
        <p:spPr>
          <a:xfrm>
            <a:off x="251520" y="1124744"/>
            <a:ext cx="8435280" cy="4824536"/>
          </a:xfrm>
        </p:spPr>
        <p:txBody>
          <a:bodyPr>
            <a:normAutofit fontScale="25000" lnSpcReduction="20000"/>
          </a:bodyPr>
          <a:lstStyle/>
          <a:p>
            <a:pPr marL="0" indent="0">
              <a:buNone/>
            </a:pPr>
            <a:endParaRPr lang="it-IT" sz="8000" b="1" u="sng" dirty="0">
              <a:solidFill>
                <a:srgbClr val="002060"/>
              </a:solidFill>
            </a:endParaRPr>
          </a:p>
          <a:p>
            <a:pPr marL="0" indent="0">
              <a:buNone/>
            </a:pPr>
            <a:r>
              <a:rPr lang="it-IT" sz="8000" b="1" u="sng" dirty="0" smtClean="0">
                <a:solidFill>
                  <a:srgbClr val="002060"/>
                </a:solidFill>
              </a:rPr>
              <a:t>FORMAZIONE </a:t>
            </a:r>
            <a:r>
              <a:rPr lang="it-IT" sz="8000" b="1" u="sng" dirty="0">
                <a:solidFill>
                  <a:srgbClr val="002060"/>
                </a:solidFill>
              </a:rPr>
              <a:t>= </a:t>
            </a:r>
            <a:r>
              <a:rPr lang="it-IT" sz="8000" b="1" dirty="0">
                <a:solidFill>
                  <a:srgbClr val="002060"/>
                </a:solidFill>
              </a:rPr>
              <a:t>azione rispetto ad una forma</a:t>
            </a:r>
            <a:endParaRPr lang="it-IT" sz="8000" b="1" u="sng" dirty="0">
              <a:solidFill>
                <a:srgbClr val="002060"/>
              </a:solidFill>
            </a:endParaRPr>
          </a:p>
          <a:p>
            <a:pPr marL="0" indent="0">
              <a:buNone/>
            </a:pPr>
            <a:r>
              <a:rPr lang="it-IT" sz="8000" dirty="0">
                <a:solidFill>
                  <a:srgbClr val="002060"/>
                </a:solidFill>
              </a:rPr>
              <a:t>Mettere in forma ,sistematizzare gli  apprendimenti., </a:t>
            </a:r>
            <a:r>
              <a:rPr lang="it-IT" sz="8000" dirty="0" err="1">
                <a:solidFill>
                  <a:srgbClr val="002060"/>
                </a:solidFill>
              </a:rPr>
              <a:t>cioé</a:t>
            </a:r>
            <a:r>
              <a:rPr lang="it-IT" sz="8000" dirty="0">
                <a:solidFill>
                  <a:srgbClr val="002060"/>
                </a:solidFill>
              </a:rPr>
              <a:t> creare la struttura reticolare degli apprendimenti con  maglie che non siano smagliate, che abbiano interconnessioni , logica…e la logica </a:t>
            </a:r>
            <a:r>
              <a:rPr lang="it-IT" sz="8000" dirty="0" err="1">
                <a:solidFill>
                  <a:srgbClr val="002060"/>
                </a:solidFill>
              </a:rPr>
              <a:t>é</a:t>
            </a:r>
            <a:r>
              <a:rPr lang="it-IT" sz="8000" dirty="0">
                <a:solidFill>
                  <a:srgbClr val="002060"/>
                </a:solidFill>
              </a:rPr>
              <a:t> forma. La </a:t>
            </a:r>
            <a:r>
              <a:rPr lang="it-IT" sz="8000" b="1" dirty="0">
                <a:solidFill>
                  <a:srgbClr val="002060"/>
                </a:solidFill>
              </a:rPr>
              <a:t>formazione</a:t>
            </a:r>
            <a:r>
              <a:rPr lang="it-IT" sz="8000" dirty="0">
                <a:solidFill>
                  <a:srgbClr val="002060"/>
                </a:solidFill>
              </a:rPr>
              <a:t>, pertanto,</a:t>
            </a:r>
            <a:r>
              <a:rPr lang="it-IT" sz="8000" b="1" dirty="0">
                <a:solidFill>
                  <a:srgbClr val="002060"/>
                </a:solidFill>
              </a:rPr>
              <a:t> </a:t>
            </a:r>
            <a:r>
              <a:rPr lang="it-IT" sz="8000" dirty="0">
                <a:solidFill>
                  <a:srgbClr val="002060"/>
                </a:solidFill>
              </a:rPr>
              <a:t>costituisce la </a:t>
            </a:r>
            <a:r>
              <a:rPr lang="it-IT" sz="8000" b="1" dirty="0">
                <a:solidFill>
                  <a:srgbClr val="002060"/>
                </a:solidFill>
              </a:rPr>
              <a:t>struttura degli apprendimenti</a:t>
            </a:r>
            <a:r>
              <a:rPr lang="it-IT" sz="8000" dirty="0">
                <a:solidFill>
                  <a:srgbClr val="002060"/>
                </a:solidFill>
              </a:rPr>
              <a:t> (strutture di tipo linguistico, logico-matematico, spazio-temporali…)e, in quanto tale, rimanda alla «persona nella sua totalità».</a:t>
            </a:r>
          </a:p>
          <a:p>
            <a:pPr marL="0" indent="0">
              <a:buNone/>
            </a:pPr>
            <a:endParaRPr lang="it-IT" sz="8000" dirty="0">
              <a:solidFill>
                <a:srgbClr val="002060"/>
              </a:solidFill>
            </a:endParaRPr>
          </a:p>
          <a:p>
            <a:pPr marL="0" indent="0">
              <a:buNone/>
            </a:pPr>
            <a:r>
              <a:rPr lang="it-IT" sz="8000" b="1" u="sng" dirty="0">
                <a:solidFill>
                  <a:srgbClr val="002060"/>
                </a:solidFill>
              </a:rPr>
              <a:t>EDUCAZIONE  =  </a:t>
            </a:r>
            <a:r>
              <a:rPr lang="it-IT" sz="8000" dirty="0">
                <a:solidFill>
                  <a:srgbClr val="002060"/>
                </a:solidFill>
              </a:rPr>
              <a:t>da</a:t>
            </a:r>
            <a:r>
              <a:rPr lang="it-IT" sz="8000" b="1" u="sng" dirty="0">
                <a:solidFill>
                  <a:srgbClr val="002060"/>
                </a:solidFill>
              </a:rPr>
              <a:t> </a:t>
            </a:r>
            <a:r>
              <a:rPr lang="it-IT" sz="8000" dirty="0">
                <a:solidFill>
                  <a:srgbClr val="002060"/>
                </a:solidFill>
              </a:rPr>
              <a:t>ex-</a:t>
            </a:r>
            <a:r>
              <a:rPr lang="it-IT" sz="8000" dirty="0" err="1">
                <a:solidFill>
                  <a:srgbClr val="002060"/>
                </a:solidFill>
              </a:rPr>
              <a:t>ducere</a:t>
            </a:r>
            <a:r>
              <a:rPr lang="it-IT" sz="8000" dirty="0">
                <a:solidFill>
                  <a:srgbClr val="002060"/>
                </a:solidFill>
              </a:rPr>
              <a:t> , tirar fuori </a:t>
            </a:r>
          </a:p>
          <a:p>
            <a:pPr marL="0" indent="0">
              <a:buNone/>
            </a:pPr>
            <a:r>
              <a:rPr lang="it-IT" sz="8000" b="1" dirty="0">
                <a:solidFill>
                  <a:srgbClr val="002060"/>
                </a:solidFill>
              </a:rPr>
              <a:t>Trasformazione </a:t>
            </a:r>
            <a:r>
              <a:rPr lang="it-IT" sz="8000" dirty="0">
                <a:solidFill>
                  <a:srgbClr val="002060"/>
                </a:solidFill>
              </a:rPr>
              <a:t>dei comportamenti attraverso la formazione.</a:t>
            </a:r>
          </a:p>
          <a:p>
            <a:pPr marL="0" indent="0">
              <a:buNone/>
            </a:pPr>
            <a:r>
              <a:rPr lang="it-IT" sz="8000" dirty="0">
                <a:solidFill>
                  <a:srgbClr val="002060"/>
                </a:solidFill>
              </a:rPr>
              <a:t>Educazione e formazione si  integrano  e si sostanziano dell’acquisizione di atteggiamenti e capacità. </a:t>
            </a:r>
          </a:p>
          <a:p>
            <a:pPr marL="0" indent="0">
              <a:buNone/>
            </a:pPr>
            <a:r>
              <a:rPr lang="it-IT" sz="8000" dirty="0">
                <a:solidFill>
                  <a:srgbClr val="002060"/>
                </a:solidFill>
              </a:rPr>
              <a:t>In tal senso, è quindi un’azione che favorisce lo sviluppo fisico, intellettuale e morale della persona umana verso la piena coscienza di sé.</a:t>
            </a:r>
          </a:p>
          <a:p>
            <a:pPr marL="0" indent="0">
              <a:buNone/>
            </a:pPr>
            <a:endParaRPr lang="it-IT" sz="9600" dirty="0"/>
          </a:p>
          <a:p>
            <a:pPr marL="0" indent="0">
              <a:buNone/>
            </a:pPr>
            <a:endParaRPr lang="it-IT" sz="9600" dirty="0"/>
          </a:p>
          <a:p>
            <a:pPr marL="0" indent="0">
              <a:buNone/>
            </a:pPr>
            <a:endParaRPr lang="it-IT" sz="4800" dirty="0">
              <a:solidFill>
                <a:prstClr val="black">
                  <a:tint val="75000"/>
                </a:prstClr>
              </a:solidFill>
            </a:endParaRPr>
          </a:p>
          <a:p>
            <a:pPr marL="0" indent="0">
              <a:buNone/>
            </a:pPr>
            <a:endParaRPr lang="it-IT" sz="4800" dirty="0">
              <a:solidFill>
                <a:prstClr val="black">
                  <a:tint val="75000"/>
                </a:prstClr>
              </a:solidFill>
            </a:endParaRPr>
          </a:p>
          <a:p>
            <a:pPr marL="0" indent="0">
              <a:buNone/>
            </a:pPr>
            <a:r>
              <a:rPr lang="it-IT" sz="4800" dirty="0">
                <a:solidFill>
                  <a:prstClr val="black">
                    <a:tint val="75000"/>
                  </a:prstClr>
                </a:solidFill>
              </a:rPr>
              <a:t>                                                                                           </a:t>
            </a:r>
          </a:p>
          <a:p>
            <a:pPr marL="0" indent="0">
              <a:buNone/>
            </a:pPr>
            <a:endParaRPr lang="it-IT" sz="9600" dirty="0"/>
          </a:p>
          <a:p>
            <a:pPr marL="0" indent="0">
              <a:buNone/>
            </a:pPr>
            <a:endParaRPr lang="it-IT" sz="9600" dirty="0"/>
          </a:p>
          <a:p>
            <a:pPr marL="0" indent="0">
              <a:buNone/>
            </a:pPr>
            <a:endParaRPr lang="it-IT" sz="5100" b="1" u="sng"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dirty="0"/>
          </a:p>
          <a:p>
            <a:pPr marL="0" indent="0">
              <a:buNone/>
            </a:pPr>
            <a:endParaRPr lang="it-IT" sz="2000" b="1" dirty="0"/>
          </a:p>
          <a:p>
            <a:pPr marL="0" indent="0">
              <a:buNone/>
            </a:pPr>
            <a:r>
              <a:rPr lang="it-IT" sz="2000" b="1" dirty="0"/>
              <a:t>                                      </a:t>
            </a:r>
          </a:p>
        </p:txBody>
      </p:sp>
      <p:sp>
        <p:nvSpPr>
          <p:cNvPr id="4" name="Segnaposto piè di pagina 3">
            <a:extLst>
              <a:ext uri="{FF2B5EF4-FFF2-40B4-BE49-F238E27FC236}">
                <a16:creationId xmlns:a16="http://schemas.microsoft.com/office/drawing/2014/main" xmlns="" id="{75DB829F-4CF0-4890-BEDE-FB731FA186E5}"/>
              </a:ext>
            </a:extLst>
          </p:cNvPr>
          <p:cNvSpPr>
            <a:spLocks noGrp="1"/>
          </p:cNvSpPr>
          <p:nvPr>
            <p:ph type="ftr" sz="quarter" idx="11"/>
          </p:nvPr>
        </p:nvSpPr>
        <p:spPr/>
        <p:txBody>
          <a:bodyPr/>
          <a:lstStyle/>
          <a:p>
            <a:r>
              <a:rPr lang="it-IT"/>
              <a:t>SVT dott.ssa Patrizia Lifonso</a:t>
            </a:r>
          </a:p>
        </p:txBody>
      </p:sp>
      <p:sp>
        <p:nvSpPr>
          <p:cNvPr id="5" name="Segnaposto numero diapositiva 4">
            <a:extLst>
              <a:ext uri="{FF2B5EF4-FFF2-40B4-BE49-F238E27FC236}">
                <a16:creationId xmlns:a16="http://schemas.microsoft.com/office/drawing/2014/main" xmlns="" id="{43AC5B68-2A86-4E29-A105-F82BCB55DB05}"/>
              </a:ext>
            </a:extLst>
          </p:cNvPr>
          <p:cNvSpPr>
            <a:spLocks noGrp="1"/>
          </p:cNvSpPr>
          <p:nvPr>
            <p:ph type="sldNum" sz="quarter" idx="12"/>
          </p:nvPr>
        </p:nvSpPr>
        <p:spPr/>
        <p:txBody>
          <a:bodyPr/>
          <a:lstStyle/>
          <a:p>
            <a:fld id="{FDAA4880-C0D2-4F7D-95C1-7CCD7FDE43B0}" type="slidenum">
              <a:rPr lang="it-IT" smtClean="0"/>
              <a:t>3</a:t>
            </a:fld>
            <a:endParaRPr lang="it-IT"/>
          </a:p>
        </p:txBody>
      </p:sp>
    </p:spTree>
    <p:extLst>
      <p:ext uri="{BB962C8B-B14F-4D97-AF65-F5344CB8AC3E}">
        <p14:creationId xmlns:p14="http://schemas.microsoft.com/office/powerpoint/2010/main" val="256538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NEGOZIAZIONE DEI SIGNIFICATI</a:t>
            </a:r>
            <a:endParaRPr lang="it-IT" sz="2400" dirty="0"/>
          </a:p>
        </p:txBody>
      </p:sp>
      <p:sp>
        <p:nvSpPr>
          <p:cNvPr id="3" name="Segnaposto contenuto 2"/>
          <p:cNvSpPr>
            <a:spLocks noGrp="1"/>
          </p:cNvSpPr>
          <p:nvPr>
            <p:ph idx="1"/>
          </p:nvPr>
        </p:nvSpPr>
        <p:spPr>
          <a:xfrm>
            <a:off x="479685" y="1529408"/>
            <a:ext cx="8291264" cy="5328592"/>
          </a:xfrm>
        </p:spPr>
        <p:txBody>
          <a:bodyPr>
            <a:normAutofit/>
          </a:bodyPr>
          <a:lstStyle/>
          <a:p>
            <a:pPr marL="0" indent="0">
              <a:buNone/>
            </a:pPr>
            <a:r>
              <a:rPr lang="it-IT" sz="2000" dirty="0">
                <a:solidFill>
                  <a:srgbClr val="002060"/>
                </a:solidFill>
              </a:rPr>
              <a:t>L’orientamento della FORMAZIONE diventa, per tutta la vita, elemento determinante della fisionomia educativa di un soggetto (identità educativa).</a:t>
            </a:r>
          </a:p>
          <a:p>
            <a:pPr marL="0" indent="0">
              <a:buNone/>
            </a:pPr>
            <a:r>
              <a:rPr lang="it-IT" sz="2000" dirty="0">
                <a:solidFill>
                  <a:srgbClr val="002060"/>
                </a:solidFill>
              </a:rPr>
              <a:t>Es. L’educazione alla tolleranza è la conseguenza di una formazione che ha veicolato elementi di diritto che portano a comportamenti improntati al rispetto, dialogo…</a:t>
            </a:r>
          </a:p>
          <a:p>
            <a:pPr marL="0" indent="0">
              <a:buNone/>
            </a:pPr>
            <a:r>
              <a:rPr lang="it-IT" sz="2000" b="1" dirty="0">
                <a:solidFill>
                  <a:srgbClr val="002060"/>
                </a:solidFill>
              </a:rPr>
              <a:t>J. Delors</a:t>
            </a:r>
            <a:r>
              <a:rPr lang="it-IT" sz="2000" dirty="0">
                <a:solidFill>
                  <a:srgbClr val="002060"/>
                </a:solidFill>
              </a:rPr>
              <a:t>, economista francese, presidente della commissione europea(1985-1994) nel suo </a:t>
            </a:r>
            <a:r>
              <a:rPr lang="it-IT" sz="2000" dirty="0" smtClean="0">
                <a:solidFill>
                  <a:srgbClr val="002060"/>
                </a:solidFill>
              </a:rPr>
              <a:t>libro </a:t>
            </a:r>
            <a:r>
              <a:rPr lang="it-IT" sz="2000" dirty="0">
                <a:solidFill>
                  <a:srgbClr val="002060"/>
                </a:solidFill>
              </a:rPr>
              <a:t>«</a:t>
            </a:r>
            <a:r>
              <a:rPr lang="it-IT" sz="2000" b="1" dirty="0">
                <a:solidFill>
                  <a:srgbClr val="002060"/>
                </a:solidFill>
              </a:rPr>
              <a:t>Nell’educazione un tesoro», definisce i 4 pilastri dell’educazione:</a:t>
            </a:r>
          </a:p>
          <a:p>
            <a:pPr marL="457200" indent="-457200">
              <a:buFont typeface="+mj-lt"/>
              <a:buAutoNum type="arabicPeriod"/>
            </a:pPr>
            <a:r>
              <a:rPr lang="it-IT" sz="2000" b="1" dirty="0">
                <a:solidFill>
                  <a:srgbClr val="002060"/>
                </a:solidFill>
              </a:rPr>
              <a:t>Imparare a conoscere                                      </a:t>
            </a:r>
          </a:p>
          <a:p>
            <a:pPr marL="457200" indent="-457200">
              <a:buFont typeface="+mj-lt"/>
              <a:buAutoNum type="arabicPeriod"/>
            </a:pPr>
            <a:r>
              <a:rPr lang="it-IT" sz="2000" b="1" dirty="0">
                <a:solidFill>
                  <a:srgbClr val="002060"/>
                </a:solidFill>
              </a:rPr>
              <a:t>Imparare a fare</a:t>
            </a:r>
          </a:p>
          <a:p>
            <a:pPr marL="457200" indent="-457200">
              <a:buFont typeface="+mj-lt"/>
              <a:buAutoNum type="arabicPeriod"/>
            </a:pPr>
            <a:r>
              <a:rPr lang="it-IT" sz="2000" b="1" dirty="0">
                <a:solidFill>
                  <a:srgbClr val="002060"/>
                </a:solidFill>
              </a:rPr>
              <a:t>Imparare ad essere</a:t>
            </a:r>
          </a:p>
          <a:p>
            <a:pPr marL="457200" indent="-457200">
              <a:buFont typeface="+mj-lt"/>
              <a:buAutoNum type="arabicPeriod"/>
            </a:pPr>
            <a:r>
              <a:rPr lang="it-IT" sz="2000" b="1" dirty="0">
                <a:solidFill>
                  <a:srgbClr val="002060"/>
                </a:solidFill>
              </a:rPr>
              <a:t>Imparare a vivere insieme agli altri</a:t>
            </a:r>
          </a:p>
          <a:p>
            <a:pPr marL="457200" indent="-457200">
              <a:buFont typeface="+mj-lt"/>
              <a:buAutoNum type="arabicPeriod"/>
            </a:pPr>
            <a:endParaRPr lang="it-IT" sz="2400" b="1" dirty="0">
              <a:solidFill>
                <a:srgbClr val="002060"/>
              </a:solidFill>
            </a:endParaRPr>
          </a:p>
          <a:p>
            <a:pPr marL="0" indent="0">
              <a:buNone/>
            </a:pPr>
            <a:endParaRPr lang="it-IT" sz="1200" dirty="0">
              <a:solidFill>
                <a:prstClr val="black">
                  <a:tint val="75000"/>
                </a:prstClr>
              </a:solidFill>
            </a:endParaRPr>
          </a:p>
          <a:p>
            <a:pPr marL="0" indent="0">
              <a:buNone/>
            </a:pPr>
            <a:r>
              <a:rPr lang="it-IT" sz="1200" dirty="0">
                <a:solidFill>
                  <a:prstClr val="black">
                    <a:tint val="75000"/>
                  </a:prstClr>
                </a:solidFill>
              </a:rPr>
              <a:t>                                                                                          </a:t>
            </a:r>
          </a:p>
          <a:p>
            <a:pPr marL="0" indent="0">
              <a:buNone/>
            </a:pPr>
            <a:endParaRPr lang="it-IT" sz="2400" dirty="0">
              <a:solidFill>
                <a:srgbClr val="002060"/>
              </a:solidFill>
            </a:endParaRPr>
          </a:p>
          <a:p>
            <a:pPr marL="0" indent="0">
              <a:buNone/>
            </a:pPr>
            <a:endParaRPr lang="it-IT" sz="2400" dirty="0">
              <a:solidFill>
                <a:srgbClr val="002060"/>
              </a:solidFill>
            </a:endParaRPr>
          </a:p>
          <a:p>
            <a:pPr marL="0" indent="0">
              <a:buNone/>
            </a:pPr>
            <a:endParaRPr lang="it-IT" sz="2400" dirty="0">
              <a:solidFill>
                <a:srgbClr val="002060"/>
              </a:solidFill>
            </a:endParaRPr>
          </a:p>
          <a:p>
            <a:pPr marL="0" indent="0">
              <a:buNone/>
            </a:pPr>
            <a:endParaRPr lang="it-IT" sz="2400" dirty="0">
              <a:solidFill>
                <a:srgbClr val="002060"/>
              </a:solidFill>
            </a:endParaRPr>
          </a:p>
        </p:txBody>
      </p:sp>
      <p:sp>
        <p:nvSpPr>
          <p:cNvPr id="4" name="Segnaposto piè di pagina 3">
            <a:extLst>
              <a:ext uri="{FF2B5EF4-FFF2-40B4-BE49-F238E27FC236}">
                <a16:creationId xmlns:a16="http://schemas.microsoft.com/office/drawing/2014/main" xmlns="" id="{BE3CBA2A-A4C6-47BB-B4FA-BDD3F93396E1}"/>
              </a:ext>
            </a:extLst>
          </p:cNvPr>
          <p:cNvSpPr>
            <a:spLocks noGrp="1"/>
          </p:cNvSpPr>
          <p:nvPr>
            <p:ph type="ftr" sz="quarter" idx="11"/>
          </p:nvPr>
        </p:nvSpPr>
        <p:spPr/>
        <p:txBody>
          <a:bodyPr/>
          <a:lstStyle/>
          <a:p>
            <a:r>
              <a:rPr lang="it-IT"/>
              <a:t>SVT dott.ssa Patrizia Lifonso</a:t>
            </a:r>
          </a:p>
        </p:txBody>
      </p:sp>
      <p:sp>
        <p:nvSpPr>
          <p:cNvPr id="5" name="Segnaposto numero diapositiva 4">
            <a:extLst>
              <a:ext uri="{FF2B5EF4-FFF2-40B4-BE49-F238E27FC236}">
                <a16:creationId xmlns:a16="http://schemas.microsoft.com/office/drawing/2014/main" xmlns="" id="{DBA1C94A-6036-4326-ACA6-38B7E17A5215}"/>
              </a:ext>
            </a:extLst>
          </p:cNvPr>
          <p:cNvSpPr>
            <a:spLocks noGrp="1"/>
          </p:cNvSpPr>
          <p:nvPr>
            <p:ph type="sldNum" sz="quarter" idx="12"/>
          </p:nvPr>
        </p:nvSpPr>
        <p:spPr/>
        <p:txBody>
          <a:bodyPr/>
          <a:lstStyle/>
          <a:p>
            <a:fld id="{FDAA4880-C0D2-4F7D-95C1-7CCD7FDE43B0}" type="slidenum">
              <a:rPr lang="it-IT" smtClean="0"/>
              <a:t>4</a:t>
            </a:fld>
            <a:endParaRPr lang="it-IT"/>
          </a:p>
        </p:txBody>
      </p:sp>
    </p:spTree>
    <p:extLst>
      <p:ext uri="{BB962C8B-B14F-4D97-AF65-F5344CB8AC3E}">
        <p14:creationId xmlns:p14="http://schemas.microsoft.com/office/powerpoint/2010/main" val="2042644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NEGOZIAZIONE DEI SIGNIFICATI</a:t>
            </a:r>
            <a:endParaRPr lang="it-IT" sz="2400" dirty="0"/>
          </a:p>
        </p:txBody>
      </p:sp>
      <p:sp>
        <p:nvSpPr>
          <p:cNvPr id="3" name="Segnaposto contenuto 2"/>
          <p:cNvSpPr>
            <a:spLocks noGrp="1"/>
          </p:cNvSpPr>
          <p:nvPr>
            <p:ph idx="1"/>
          </p:nvPr>
        </p:nvSpPr>
        <p:spPr>
          <a:xfrm>
            <a:off x="395536" y="1556792"/>
            <a:ext cx="8229600" cy="4525963"/>
          </a:xfrm>
        </p:spPr>
        <p:txBody>
          <a:bodyPr>
            <a:normAutofit/>
          </a:bodyPr>
          <a:lstStyle/>
          <a:p>
            <a:pPr marL="0" lvl="0" indent="0">
              <a:buNone/>
            </a:pPr>
            <a:r>
              <a:rPr lang="it-IT" sz="2000" b="1" u="sng" dirty="0">
                <a:solidFill>
                  <a:srgbClr val="002060"/>
                </a:solidFill>
              </a:rPr>
              <a:t>ISTRUZIONE = </a:t>
            </a:r>
            <a:r>
              <a:rPr lang="it-IT" sz="2000" b="1" dirty="0">
                <a:solidFill>
                  <a:srgbClr val="002060"/>
                </a:solidFill>
              </a:rPr>
              <a:t>acquisizione di conoscenze</a:t>
            </a:r>
          </a:p>
          <a:p>
            <a:pPr marL="0" lvl="0" indent="0">
              <a:buNone/>
            </a:pPr>
            <a:r>
              <a:rPr lang="it-IT" sz="2000" dirty="0">
                <a:solidFill>
                  <a:srgbClr val="002060"/>
                </a:solidFill>
              </a:rPr>
              <a:t>Apprendimenti grezzi, non strutturati, strumentalità.</a:t>
            </a:r>
          </a:p>
          <a:p>
            <a:pPr marL="0" lvl="0" indent="0">
              <a:buNone/>
            </a:pPr>
            <a:r>
              <a:rPr lang="it-IT" sz="2000" dirty="0" smtClean="0">
                <a:solidFill>
                  <a:srgbClr val="002060"/>
                </a:solidFill>
              </a:rPr>
              <a:t>Non </a:t>
            </a:r>
            <a:r>
              <a:rPr lang="it-IT" sz="2000" dirty="0">
                <a:solidFill>
                  <a:srgbClr val="002060"/>
                </a:solidFill>
              </a:rPr>
              <a:t>genera formazione se le conoscenze non costituiscono trama, se non ci sono relazioni.</a:t>
            </a:r>
          </a:p>
          <a:p>
            <a:pPr marL="0" lvl="0" indent="0">
              <a:buNone/>
            </a:pPr>
            <a:r>
              <a:rPr lang="it-IT" sz="2000" dirty="0" smtClean="0">
                <a:solidFill>
                  <a:srgbClr val="002060"/>
                </a:solidFill>
              </a:rPr>
              <a:t>L’istruzione </a:t>
            </a:r>
            <a:r>
              <a:rPr lang="it-IT" sz="2000" dirty="0">
                <a:solidFill>
                  <a:srgbClr val="002060"/>
                </a:solidFill>
              </a:rPr>
              <a:t>di per sé stessa non è formativa perché altrimenti non ci sarebbe bisogno </a:t>
            </a:r>
            <a:r>
              <a:rPr lang="it-IT" sz="2000">
                <a:solidFill>
                  <a:srgbClr val="002060"/>
                </a:solidFill>
              </a:rPr>
              <a:t>di </a:t>
            </a:r>
            <a:r>
              <a:rPr lang="it-IT" sz="2000" smtClean="0">
                <a:solidFill>
                  <a:srgbClr val="002060"/>
                </a:solidFill>
              </a:rPr>
              <a:t>aggettivarla (</a:t>
            </a:r>
            <a:r>
              <a:rPr lang="it-IT" sz="2000" dirty="0">
                <a:solidFill>
                  <a:srgbClr val="002060"/>
                </a:solidFill>
              </a:rPr>
              <a:t>istruzione formativo-educativa). In effetti l’istruzione può anche essere diseducativa o neutrale.</a:t>
            </a:r>
          </a:p>
          <a:p>
            <a:pPr marL="0" lvl="0" indent="0">
              <a:buNone/>
            </a:pPr>
            <a:endParaRPr lang="it-IT" sz="2000" b="1" u="sng" dirty="0" smtClean="0">
              <a:solidFill>
                <a:srgbClr val="002060"/>
              </a:solidFill>
            </a:endParaRPr>
          </a:p>
          <a:p>
            <a:pPr marL="0" lvl="0" indent="0">
              <a:buNone/>
            </a:pPr>
            <a:r>
              <a:rPr lang="it-IT" sz="2000" b="1" u="sng" dirty="0" smtClean="0">
                <a:solidFill>
                  <a:srgbClr val="002060"/>
                </a:solidFill>
              </a:rPr>
              <a:t>APPRENDIMENTO</a:t>
            </a:r>
            <a:r>
              <a:rPr lang="it-IT" sz="2000" b="1" u="sng" dirty="0">
                <a:solidFill>
                  <a:srgbClr val="002060"/>
                </a:solidFill>
              </a:rPr>
              <a:t>: </a:t>
            </a:r>
            <a:r>
              <a:rPr lang="it-IT" sz="2000" b="1" dirty="0">
                <a:solidFill>
                  <a:srgbClr val="002060"/>
                </a:solidFill>
              </a:rPr>
              <a:t>Modificazione di un comportamento </a:t>
            </a:r>
            <a:r>
              <a:rPr lang="it-IT" sz="2000" dirty="0">
                <a:solidFill>
                  <a:srgbClr val="002060"/>
                </a:solidFill>
              </a:rPr>
              <a:t>in modo stabile e durevole, partendo da stimoli acquisiti </a:t>
            </a:r>
            <a:r>
              <a:rPr lang="it-IT" sz="2000" dirty="0" smtClean="0">
                <a:solidFill>
                  <a:srgbClr val="002060"/>
                </a:solidFill>
              </a:rPr>
              <a:t>dall’esterno.</a:t>
            </a:r>
          </a:p>
          <a:p>
            <a:pPr marL="0" lvl="0" indent="0">
              <a:buNone/>
            </a:pPr>
            <a:r>
              <a:rPr lang="it-IT" sz="1600" b="1" dirty="0" smtClean="0">
                <a:solidFill>
                  <a:srgbClr val="002060"/>
                </a:solidFill>
              </a:rPr>
              <a:t>PROCESSO </a:t>
            </a:r>
            <a:r>
              <a:rPr lang="it-IT" sz="1600" b="1" dirty="0">
                <a:solidFill>
                  <a:srgbClr val="002060"/>
                </a:solidFill>
              </a:rPr>
              <a:t>DI INSEGNAMENTO-APPRENDIMENTO</a:t>
            </a:r>
          </a:p>
          <a:p>
            <a:endParaRPr lang="it-IT" dirty="0"/>
          </a:p>
        </p:txBody>
      </p:sp>
      <p:sp>
        <p:nvSpPr>
          <p:cNvPr id="5" name="Segnaposto piè di pagina 4">
            <a:extLst>
              <a:ext uri="{FF2B5EF4-FFF2-40B4-BE49-F238E27FC236}">
                <a16:creationId xmlns:a16="http://schemas.microsoft.com/office/drawing/2014/main" xmlns="" id="{B0836C1B-BA12-4247-95F9-FBECE20F4CB3}"/>
              </a:ext>
            </a:extLst>
          </p:cNvPr>
          <p:cNvSpPr>
            <a:spLocks noGrp="1"/>
          </p:cNvSpPr>
          <p:nvPr>
            <p:ph type="ftr" sz="quarter" idx="11"/>
          </p:nvPr>
        </p:nvSpPr>
        <p:spPr/>
        <p:txBody>
          <a:bodyPr/>
          <a:lstStyle/>
          <a:p>
            <a:r>
              <a:rPr lang="it-IT"/>
              <a:t>SVT dott.ssa Patrizia Lifonso</a:t>
            </a:r>
          </a:p>
        </p:txBody>
      </p:sp>
      <p:sp>
        <p:nvSpPr>
          <p:cNvPr id="6" name="Segnaposto numero diapositiva 5">
            <a:extLst>
              <a:ext uri="{FF2B5EF4-FFF2-40B4-BE49-F238E27FC236}">
                <a16:creationId xmlns:a16="http://schemas.microsoft.com/office/drawing/2014/main" xmlns="" id="{723296E7-824E-4EAA-A056-1C87B07F11D6}"/>
              </a:ext>
            </a:extLst>
          </p:cNvPr>
          <p:cNvSpPr>
            <a:spLocks noGrp="1"/>
          </p:cNvSpPr>
          <p:nvPr>
            <p:ph type="sldNum" sz="quarter" idx="12"/>
          </p:nvPr>
        </p:nvSpPr>
        <p:spPr/>
        <p:txBody>
          <a:bodyPr/>
          <a:lstStyle/>
          <a:p>
            <a:fld id="{FDAA4880-C0D2-4F7D-95C1-7CCD7FDE43B0}" type="slidenum">
              <a:rPr lang="it-IT" smtClean="0"/>
              <a:t>5</a:t>
            </a:fld>
            <a:endParaRPr lang="it-IT"/>
          </a:p>
        </p:txBody>
      </p:sp>
    </p:spTree>
    <p:extLst>
      <p:ext uri="{BB962C8B-B14F-4D97-AF65-F5344CB8AC3E}">
        <p14:creationId xmlns:p14="http://schemas.microsoft.com/office/powerpoint/2010/main" val="49512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Le dimensioni della FORMAZIONE</a:t>
            </a:r>
          </a:p>
        </p:txBody>
      </p:sp>
      <p:sp>
        <p:nvSpPr>
          <p:cNvPr id="3" name="Segnaposto contenuto 2"/>
          <p:cNvSpPr>
            <a:spLocks noGrp="1"/>
          </p:cNvSpPr>
          <p:nvPr>
            <p:ph idx="1"/>
          </p:nvPr>
        </p:nvSpPr>
        <p:spPr>
          <a:xfrm>
            <a:off x="395536" y="1052736"/>
            <a:ext cx="8301608" cy="4824536"/>
          </a:xfrm>
          <a:noFill/>
        </p:spPr>
        <p:txBody>
          <a:bodyPr/>
          <a:lstStyle/>
          <a:p>
            <a:pPr marL="0" indent="0">
              <a:buNone/>
            </a:pPr>
            <a:r>
              <a:rPr lang="it-IT" b="1" dirty="0"/>
              <a:t>          </a:t>
            </a:r>
          </a:p>
        </p:txBody>
      </p:sp>
      <p:sp>
        <p:nvSpPr>
          <p:cNvPr id="4" name="Ovale 3"/>
          <p:cNvSpPr/>
          <p:nvPr/>
        </p:nvSpPr>
        <p:spPr>
          <a:xfrm>
            <a:off x="2524262" y="1916832"/>
            <a:ext cx="3919946" cy="19983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rgbClr val="002060"/>
                </a:solidFill>
              </a:rPr>
              <a:t>SAPERE</a:t>
            </a:r>
          </a:p>
        </p:txBody>
      </p:sp>
      <p:sp>
        <p:nvSpPr>
          <p:cNvPr id="5" name="Ovale 4"/>
          <p:cNvSpPr/>
          <p:nvPr/>
        </p:nvSpPr>
        <p:spPr>
          <a:xfrm>
            <a:off x="1259632" y="2924944"/>
            <a:ext cx="3672408" cy="2232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a:solidFill>
                  <a:srgbClr val="002060"/>
                </a:solidFill>
              </a:rPr>
              <a:t>  SAPER ESSERE</a:t>
            </a:r>
            <a:r>
              <a:rPr lang="it-IT" sz="2400" b="1" dirty="0"/>
              <a:t>ERE</a:t>
            </a:r>
          </a:p>
        </p:txBody>
      </p:sp>
      <p:sp>
        <p:nvSpPr>
          <p:cNvPr id="6" name="Ovale 5"/>
          <p:cNvSpPr/>
          <p:nvPr/>
        </p:nvSpPr>
        <p:spPr>
          <a:xfrm>
            <a:off x="4360466" y="2924944"/>
            <a:ext cx="3379885" cy="22322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t>SA</a:t>
            </a:r>
            <a:r>
              <a:rPr lang="it-IT" sz="2400" b="1" dirty="0">
                <a:solidFill>
                  <a:srgbClr val="002060"/>
                </a:solidFill>
              </a:rPr>
              <a:t>SAPER FARE</a:t>
            </a:r>
          </a:p>
        </p:txBody>
      </p:sp>
      <p:sp>
        <p:nvSpPr>
          <p:cNvPr id="8" name="Segnaposto piè di pagina 7">
            <a:extLst>
              <a:ext uri="{FF2B5EF4-FFF2-40B4-BE49-F238E27FC236}">
                <a16:creationId xmlns:a16="http://schemas.microsoft.com/office/drawing/2014/main" xmlns="" id="{1DDE9103-2EB1-41C7-AAA8-E03041B4890F}"/>
              </a:ext>
            </a:extLst>
          </p:cNvPr>
          <p:cNvSpPr>
            <a:spLocks noGrp="1"/>
          </p:cNvSpPr>
          <p:nvPr>
            <p:ph type="ftr" sz="quarter" idx="11"/>
          </p:nvPr>
        </p:nvSpPr>
        <p:spPr/>
        <p:txBody>
          <a:bodyPr/>
          <a:lstStyle/>
          <a:p>
            <a:r>
              <a:rPr lang="it-IT"/>
              <a:t>SVT dott.ssa Patrizia Lifonso</a:t>
            </a:r>
          </a:p>
        </p:txBody>
      </p:sp>
      <p:sp>
        <p:nvSpPr>
          <p:cNvPr id="9" name="Segnaposto numero diapositiva 8">
            <a:extLst>
              <a:ext uri="{FF2B5EF4-FFF2-40B4-BE49-F238E27FC236}">
                <a16:creationId xmlns:a16="http://schemas.microsoft.com/office/drawing/2014/main" xmlns="" id="{C0991BB2-6D99-4664-97DA-1ABF0DD3A562}"/>
              </a:ext>
            </a:extLst>
          </p:cNvPr>
          <p:cNvSpPr>
            <a:spLocks noGrp="1"/>
          </p:cNvSpPr>
          <p:nvPr>
            <p:ph type="sldNum" sz="quarter" idx="12"/>
          </p:nvPr>
        </p:nvSpPr>
        <p:spPr/>
        <p:txBody>
          <a:bodyPr/>
          <a:lstStyle/>
          <a:p>
            <a:fld id="{FDAA4880-C0D2-4F7D-95C1-7CCD7FDE43B0}" type="slidenum">
              <a:rPr lang="it-IT" smtClean="0"/>
              <a:t>6</a:t>
            </a:fld>
            <a:endParaRPr lang="it-IT"/>
          </a:p>
        </p:txBody>
      </p:sp>
    </p:spTree>
    <p:extLst>
      <p:ext uri="{BB962C8B-B14F-4D97-AF65-F5344CB8AC3E}">
        <p14:creationId xmlns:p14="http://schemas.microsoft.com/office/powerpoint/2010/main" val="24191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GLI AMBITI DELLA FORMAZIONE</a:t>
            </a:r>
          </a:p>
        </p:txBody>
      </p:sp>
      <p:sp>
        <p:nvSpPr>
          <p:cNvPr id="3" name="Segnaposto contenuto 2"/>
          <p:cNvSpPr>
            <a:spLocks noGrp="1"/>
          </p:cNvSpPr>
          <p:nvPr>
            <p:ph idx="1"/>
          </p:nvPr>
        </p:nvSpPr>
        <p:spPr>
          <a:xfrm>
            <a:off x="395536" y="1628800"/>
            <a:ext cx="8229600" cy="4525963"/>
          </a:xfrm>
        </p:spPr>
        <p:txBody>
          <a:bodyPr>
            <a:normAutofit/>
          </a:bodyPr>
          <a:lstStyle/>
          <a:p>
            <a:pPr marL="0" indent="0">
              <a:buNone/>
            </a:pPr>
            <a:r>
              <a:rPr lang="it-IT" sz="2000" b="1" dirty="0">
                <a:solidFill>
                  <a:srgbClr val="002060"/>
                </a:solidFill>
              </a:rPr>
              <a:t> FORMALI: </a:t>
            </a:r>
            <a:r>
              <a:rPr lang="it-IT" sz="2000" dirty="0">
                <a:solidFill>
                  <a:srgbClr val="002060"/>
                </a:solidFill>
              </a:rPr>
              <a:t>scuola, università, accademia.</a:t>
            </a:r>
          </a:p>
          <a:p>
            <a:pPr marL="0" indent="0">
              <a:buNone/>
            </a:pPr>
            <a:r>
              <a:rPr lang="it-IT" sz="2000" dirty="0">
                <a:solidFill>
                  <a:srgbClr val="002060"/>
                </a:solidFill>
              </a:rPr>
              <a:t>Istituzioni specificatamente preposte a veicolare apprendimenti attraverso percorsi organizzati e strutturati, finalizzati al rilascio di un titolo di studio.</a:t>
            </a:r>
          </a:p>
          <a:p>
            <a:pPr marL="0" indent="0">
              <a:buNone/>
            </a:pPr>
            <a:endParaRPr lang="it-IT" sz="2000" dirty="0">
              <a:solidFill>
                <a:srgbClr val="002060"/>
              </a:solidFill>
            </a:endParaRPr>
          </a:p>
          <a:p>
            <a:pPr marL="0" indent="0">
              <a:buNone/>
            </a:pPr>
            <a:r>
              <a:rPr lang="it-IT" sz="2000" b="1" dirty="0">
                <a:solidFill>
                  <a:srgbClr val="002060"/>
                </a:solidFill>
              </a:rPr>
              <a:t>NON FORMALI: </a:t>
            </a:r>
            <a:r>
              <a:rPr lang="it-IT" sz="2000" dirty="0">
                <a:solidFill>
                  <a:srgbClr val="002060"/>
                </a:solidFill>
              </a:rPr>
              <a:t>Sono tutti quei contesti in cui si acquisiscono apprendimenti certificabili, ma non curriculari( seminari, workshop…).</a:t>
            </a:r>
          </a:p>
          <a:p>
            <a:pPr marL="0" indent="0">
              <a:buNone/>
            </a:pPr>
            <a:endParaRPr lang="it-IT" sz="2000" b="1" dirty="0">
              <a:solidFill>
                <a:srgbClr val="002060"/>
              </a:solidFill>
            </a:endParaRPr>
          </a:p>
          <a:p>
            <a:pPr marL="0" indent="0">
              <a:buNone/>
            </a:pPr>
            <a:r>
              <a:rPr lang="it-IT" sz="2000" b="1" dirty="0">
                <a:solidFill>
                  <a:srgbClr val="002060"/>
                </a:solidFill>
              </a:rPr>
              <a:t>INFORMALI: </a:t>
            </a:r>
            <a:r>
              <a:rPr lang="it-IT" sz="2000" dirty="0">
                <a:solidFill>
                  <a:srgbClr val="002060"/>
                </a:solidFill>
              </a:rPr>
              <a:t>Famiglia, gruppi, parrocchia… contesti in cui gli apprendimenti sono frutto di esperienze e situazioni non necessariamente strutturate.</a:t>
            </a:r>
            <a:endParaRPr lang="it-IT" sz="2000" b="1" dirty="0">
              <a:solidFill>
                <a:srgbClr val="002060"/>
              </a:solidFill>
            </a:endParaRPr>
          </a:p>
        </p:txBody>
      </p:sp>
      <p:sp>
        <p:nvSpPr>
          <p:cNvPr id="5" name="Segnaposto piè di pagina 4">
            <a:extLst>
              <a:ext uri="{FF2B5EF4-FFF2-40B4-BE49-F238E27FC236}">
                <a16:creationId xmlns:a16="http://schemas.microsoft.com/office/drawing/2014/main" xmlns="" id="{F430E81B-B050-4ED5-8EED-9E1C1BCD1D32}"/>
              </a:ext>
            </a:extLst>
          </p:cNvPr>
          <p:cNvSpPr>
            <a:spLocks noGrp="1"/>
          </p:cNvSpPr>
          <p:nvPr>
            <p:ph type="ftr" sz="quarter" idx="11"/>
          </p:nvPr>
        </p:nvSpPr>
        <p:spPr/>
        <p:txBody>
          <a:bodyPr/>
          <a:lstStyle/>
          <a:p>
            <a:r>
              <a:rPr lang="it-IT"/>
              <a:t>SVT dott.ssa Patrizia Lifonso</a:t>
            </a:r>
          </a:p>
        </p:txBody>
      </p:sp>
      <p:sp>
        <p:nvSpPr>
          <p:cNvPr id="6" name="Segnaposto numero diapositiva 5">
            <a:extLst>
              <a:ext uri="{FF2B5EF4-FFF2-40B4-BE49-F238E27FC236}">
                <a16:creationId xmlns:a16="http://schemas.microsoft.com/office/drawing/2014/main" xmlns="" id="{521112F0-1B29-484D-A9AD-E2AE17A5549E}"/>
              </a:ext>
            </a:extLst>
          </p:cNvPr>
          <p:cNvSpPr>
            <a:spLocks noGrp="1"/>
          </p:cNvSpPr>
          <p:nvPr>
            <p:ph type="sldNum" sz="quarter" idx="12"/>
          </p:nvPr>
        </p:nvSpPr>
        <p:spPr/>
        <p:txBody>
          <a:bodyPr/>
          <a:lstStyle/>
          <a:p>
            <a:fld id="{FDAA4880-C0D2-4F7D-95C1-7CCD7FDE43B0}" type="slidenum">
              <a:rPr lang="it-IT" smtClean="0"/>
              <a:t>7</a:t>
            </a:fld>
            <a:endParaRPr lang="it-IT"/>
          </a:p>
        </p:txBody>
      </p:sp>
    </p:spTree>
    <p:extLst>
      <p:ext uri="{BB962C8B-B14F-4D97-AF65-F5344CB8AC3E}">
        <p14:creationId xmlns:p14="http://schemas.microsoft.com/office/powerpoint/2010/main" val="187780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C00000"/>
                </a:solidFill>
              </a:rPr>
              <a:t>ESSERE INSEGNANTI OGGI</a:t>
            </a:r>
          </a:p>
        </p:txBody>
      </p:sp>
      <p:sp>
        <p:nvSpPr>
          <p:cNvPr id="3" name="Segnaposto contenuto 2"/>
          <p:cNvSpPr>
            <a:spLocks noGrp="1"/>
          </p:cNvSpPr>
          <p:nvPr>
            <p:ph idx="1"/>
          </p:nvPr>
        </p:nvSpPr>
        <p:spPr>
          <a:xfrm>
            <a:off x="467544" y="1268760"/>
            <a:ext cx="8219256" cy="4857403"/>
          </a:xfrm>
        </p:spPr>
        <p:txBody>
          <a:bodyPr>
            <a:normAutofit/>
          </a:bodyPr>
          <a:lstStyle/>
          <a:p>
            <a:r>
              <a:rPr lang="it-IT" sz="2000" dirty="0">
                <a:solidFill>
                  <a:srgbClr val="002060"/>
                </a:solidFill>
              </a:rPr>
              <a:t>Indirizzi culturali e formativi emanati dalla Commissione Europea con la Direttiva sulla </a:t>
            </a:r>
            <a:r>
              <a:rPr lang="it-IT" sz="2000" b="1" dirty="0">
                <a:solidFill>
                  <a:srgbClr val="002060"/>
                </a:solidFill>
              </a:rPr>
              <a:t>formazione degli insegnanti(2007) </a:t>
            </a:r>
            <a:r>
              <a:rPr lang="it-IT" sz="2000" dirty="0">
                <a:solidFill>
                  <a:srgbClr val="002060"/>
                </a:solidFill>
              </a:rPr>
              <a:t>relativamente alla:</a:t>
            </a:r>
          </a:p>
          <a:p>
            <a:pPr marL="457200" indent="-457200">
              <a:buFont typeface="+mj-lt"/>
              <a:buAutoNum type="arabicPeriod"/>
            </a:pPr>
            <a:r>
              <a:rPr lang="it-IT" sz="2000" b="1" dirty="0">
                <a:solidFill>
                  <a:srgbClr val="002060"/>
                </a:solidFill>
              </a:rPr>
              <a:t>Dimensione culturale ( conoscenze disciplinari)</a:t>
            </a:r>
          </a:p>
          <a:p>
            <a:pPr marL="457200" indent="-457200">
              <a:buFont typeface="+mj-lt"/>
              <a:buAutoNum type="arabicPeriod"/>
            </a:pPr>
            <a:r>
              <a:rPr lang="it-IT" sz="2000" b="1" dirty="0">
                <a:solidFill>
                  <a:srgbClr val="002060"/>
                </a:solidFill>
              </a:rPr>
              <a:t>Dimensione psicopedagogica (</a:t>
            </a:r>
            <a:r>
              <a:rPr lang="it-IT" sz="2000" dirty="0">
                <a:solidFill>
                  <a:srgbClr val="002060"/>
                </a:solidFill>
              </a:rPr>
              <a:t>formazione e sviluppo del curricolo scolastico degli allievi)</a:t>
            </a:r>
          </a:p>
          <a:p>
            <a:pPr marL="457200" indent="-457200">
              <a:buFont typeface="+mj-lt"/>
              <a:buAutoNum type="arabicPeriod"/>
            </a:pPr>
            <a:r>
              <a:rPr lang="it-IT" sz="2000" b="1" dirty="0">
                <a:solidFill>
                  <a:srgbClr val="002060"/>
                </a:solidFill>
              </a:rPr>
              <a:t>Dimensione metodologico-didattica</a:t>
            </a:r>
            <a:r>
              <a:rPr lang="it-IT" sz="2000" dirty="0">
                <a:solidFill>
                  <a:srgbClr val="002060"/>
                </a:solidFill>
              </a:rPr>
              <a:t>(strategie didattiche coerenti con l’impianto formativo, organizzativo e curricolare)</a:t>
            </a:r>
          </a:p>
          <a:p>
            <a:pPr marL="457200" indent="-457200">
              <a:buFont typeface="+mj-lt"/>
              <a:buAutoNum type="arabicPeriod"/>
            </a:pPr>
            <a:r>
              <a:rPr lang="it-IT" sz="2000" b="1" dirty="0">
                <a:solidFill>
                  <a:srgbClr val="002060"/>
                </a:solidFill>
              </a:rPr>
              <a:t>Dimensione della pratica riflessiva</a:t>
            </a:r>
            <a:r>
              <a:rPr lang="it-IT" sz="2000" dirty="0">
                <a:solidFill>
                  <a:srgbClr val="002060"/>
                </a:solidFill>
              </a:rPr>
              <a:t>(capacità critica)</a:t>
            </a:r>
          </a:p>
          <a:p>
            <a:pPr marL="457200" indent="-457200">
              <a:buFont typeface="+mj-lt"/>
              <a:buAutoNum type="arabicPeriod"/>
            </a:pPr>
            <a:r>
              <a:rPr lang="it-IT" sz="2000" b="1" dirty="0">
                <a:solidFill>
                  <a:srgbClr val="002060"/>
                </a:solidFill>
              </a:rPr>
              <a:t>Dimensione relazionale e sociale</a:t>
            </a:r>
            <a:r>
              <a:rPr lang="it-IT" sz="2000" dirty="0">
                <a:solidFill>
                  <a:srgbClr val="002060"/>
                </a:solidFill>
              </a:rPr>
              <a:t>(promuovere relazioni con il mondo esterno alla scuola, creare un clima positivo in cui promuovere apprendimenti esperti)</a:t>
            </a:r>
          </a:p>
          <a:p>
            <a:pPr marL="457200" indent="-457200">
              <a:buFont typeface="+mj-lt"/>
              <a:buAutoNum type="arabicPeriod"/>
            </a:pPr>
            <a:r>
              <a:rPr lang="it-IT" sz="2000" b="1" dirty="0">
                <a:solidFill>
                  <a:srgbClr val="002060"/>
                </a:solidFill>
              </a:rPr>
              <a:t>Dimensione organizzativa</a:t>
            </a:r>
            <a:r>
              <a:rPr lang="it-IT" sz="2000" dirty="0">
                <a:solidFill>
                  <a:srgbClr val="002060"/>
                </a:solidFill>
              </a:rPr>
              <a:t>(competenze gestionali/legislative)</a:t>
            </a:r>
            <a:endParaRPr lang="it-IT" sz="2000" b="1" dirty="0">
              <a:solidFill>
                <a:srgbClr val="002060"/>
              </a:solidFill>
            </a:endParaRPr>
          </a:p>
        </p:txBody>
      </p:sp>
      <p:sp>
        <p:nvSpPr>
          <p:cNvPr id="5" name="Segnaposto piè di pagina 4">
            <a:extLst>
              <a:ext uri="{FF2B5EF4-FFF2-40B4-BE49-F238E27FC236}">
                <a16:creationId xmlns:a16="http://schemas.microsoft.com/office/drawing/2014/main" xmlns="" id="{33657BA9-89B1-43D5-9646-45B51A2AEC11}"/>
              </a:ext>
            </a:extLst>
          </p:cNvPr>
          <p:cNvSpPr>
            <a:spLocks noGrp="1"/>
          </p:cNvSpPr>
          <p:nvPr>
            <p:ph type="ftr" sz="quarter" idx="11"/>
          </p:nvPr>
        </p:nvSpPr>
        <p:spPr/>
        <p:txBody>
          <a:bodyPr/>
          <a:lstStyle/>
          <a:p>
            <a:r>
              <a:rPr lang="it-IT"/>
              <a:t>SVT dott.ssa Patrizia Lifonso</a:t>
            </a:r>
          </a:p>
        </p:txBody>
      </p:sp>
      <p:sp>
        <p:nvSpPr>
          <p:cNvPr id="6" name="Segnaposto numero diapositiva 5">
            <a:extLst>
              <a:ext uri="{FF2B5EF4-FFF2-40B4-BE49-F238E27FC236}">
                <a16:creationId xmlns:a16="http://schemas.microsoft.com/office/drawing/2014/main" xmlns="" id="{8B019CE8-C8BF-4936-B47F-CCD4839D6211}"/>
              </a:ext>
            </a:extLst>
          </p:cNvPr>
          <p:cNvSpPr>
            <a:spLocks noGrp="1"/>
          </p:cNvSpPr>
          <p:nvPr>
            <p:ph type="sldNum" sz="quarter" idx="12"/>
          </p:nvPr>
        </p:nvSpPr>
        <p:spPr/>
        <p:txBody>
          <a:bodyPr/>
          <a:lstStyle/>
          <a:p>
            <a:fld id="{FDAA4880-C0D2-4F7D-95C1-7CCD7FDE43B0}" type="slidenum">
              <a:rPr lang="it-IT" smtClean="0"/>
              <a:t>8</a:t>
            </a:fld>
            <a:endParaRPr lang="it-IT"/>
          </a:p>
        </p:txBody>
      </p:sp>
    </p:spTree>
    <p:extLst>
      <p:ext uri="{BB962C8B-B14F-4D97-AF65-F5344CB8AC3E}">
        <p14:creationId xmlns:p14="http://schemas.microsoft.com/office/powerpoint/2010/main" val="2556744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a:solidFill>
                  <a:srgbClr val="C00000"/>
                </a:solidFill>
              </a:rPr>
              <a:t/>
            </a:r>
            <a:br>
              <a:rPr lang="it-IT" sz="2400" b="1" dirty="0">
                <a:solidFill>
                  <a:srgbClr val="C00000"/>
                </a:solidFill>
              </a:rPr>
            </a:br>
            <a:r>
              <a:rPr lang="it-IT" sz="2700" b="1" dirty="0" smtClean="0">
                <a:solidFill>
                  <a:srgbClr val="C00000"/>
                </a:solidFill>
              </a:rPr>
              <a:t>CULTURA</a:t>
            </a:r>
            <a:r>
              <a:rPr lang="it-IT" sz="2700" b="1" dirty="0">
                <a:solidFill>
                  <a:srgbClr val="C00000"/>
                </a:solidFill>
              </a:rPr>
              <a:t>, SCUOLA, </a:t>
            </a:r>
            <a:r>
              <a:rPr lang="it-IT" sz="2700" b="1" dirty="0" smtClean="0">
                <a:solidFill>
                  <a:srgbClr val="C00000"/>
                </a:solidFill>
              </a:rPr>
              <a:t>PERSONA: centralità dei significati</a:t>
            </a:r>
            <a:r>
              <a:rPr lang="it-IT" sz="2400" b="1" dirty="0">
                <a:latin typeface="Comic Sans MS" pitchFamily="66" charset="0"/>
              </a:rPr>
              <a:t/>
            </a:r>
            <a:br>
              <a:rPr lang="it-IT" sz="2400" b="1" dirty="0">
                <a:latin typeface="Comic Sans MS" pitchFamily="66" charset="0"/>
              </a:rPr>
            </a:br>
            <a:endParaRPr lang="it-IT" sz="2400" b="1" dirty="0">
              <a:latin typeface="Comic Sans MS" pitchFamily="66" charset="0"/>
            </a:endParaRPr>
          </a:p>
        </p:txBody>
      </p:sp>
      <p:sp>
        <p:nvSpPr>
          <p:cNvPr id="3" name="Segnaposto contenuto 2"/>
          <p:cNvSpPr>
            <a:spLocks noGrp="1"/>
          </p:cNvSpPr>
          <p:nvPr>
            <p:ph idx="1"/>
          </p:nvPr>
        </p:nvSpPr>
        <p:spPr>
          <a:xfrm>
            <a:off x="395536" y="1340769"/>
            <a:ext cx="8301608" cy="4608512"/>
          </a:xfrm>
        </p:spPr>
        <p:txBody>
          <a:bodyPr>
            <a:normAutofit/>
          </a:bodyPr>
          <a:lstStyle/>
          <a:p>
            <a:pPr marL="0" indent="0">
              <a:buNone/>
            </a:pPr>
            <a:r>
              <a:rPr lang="it-IT" sz="2000" b="1" u="sng" dirty="0">
                <a:solidFill>
                  <a:srgbClr val="002060"/>
                </a:solidFill>
              </a:rPr>
              <a:t>Cultura</a:t>
            </a:r>
            <a:r>
              <a:rPr lang="it-IT" sz="2000" dirty="0">
                <a:solidFill>
                  <a:srgbClr val="002060"/>
                </a:solidFill>
              </a:rPr>
              <a:t>: L’apprendere è una conoscenza mai compiuta (precarietà del sapere);</a:t>
            </a:r>
          </a:p>
          <a:p>
            <a:endParaRPr lang="it-IT" sz="2000" u="sng" dirty="0">
              <a:solidFill>
                <a:srgbClr val="002060"/>
              </a:solidFill>
            </a:endParaRPr>
          </a:p>
          <a:p>
            <a:r>
              <a:rPr lang="it-IT" sz="2000" dirty="0">
                <a:solidFill>
                  <a:srgbClr val="002060"/>
                </a:solidFill>
              </a:rPr>
              <a:t>   </a:t>
            </a:r>
            <a:r>
              <a:rPr lang="it-IT" sz="2000" dirty="0" smtClean="0">
                <a:solidFill>
                  <a:srgbClr val="002060"/>
                </a:solidFill>
              </a:rPr>
              <a:t>la </a:t>
            </a:r>
            <a:r>
              <a:rPr lang="it-IT" sz="2000" u="sng" dirty="0">
                <a:solidFill>
                  <a:srgbClr val="002060"/>
                </a:solidFill>
              </a:rPr>
              <a:t>cultura </a:t>
            </a:r>
            <a:r>
              <a:rPr lang="it-IT" sz="2000" dirty="0">
                <a:solidFill>
                  <a:srgbClr val="002060"/>
                </a:solidFill>
              </a:rPr>
              <a:t> è costituita da input che modificano tutto il mio modo di agire e di pensare, per cui, a scuola non entrano solo contenuti e conoscenze ma anche abitudini e comportamenti.</a:t>
            </a:r>
          </a:p>
          <a:p>
            <a:pPr marL="0" indent="0">
              <a:buNone/>
            </a:pPr>
            <a:r>
              <a:rPr lang="it-IT" sz="2000" dirty="0">
                <a:solidFill>
                  <a:srgbClr val="002060"/>
                </a:solidFill>
              </a:rPr>
              <a:t> </a:t>
            </a:r>
            <a:endParaRPr lang="it-IT" sz="2000" dirty="0" smtClean="0">
              <a:solidFill>
                <a:srgbClr val="002060"/>
              </a:solidFill>
            </a:endParaRPr>
          </a:p>
          <a:p>
            <a:r>
              <a:rPr lang="it-IT" sz="2000" dirty="0" smtClean="0">
                <a:solidFill>
                  <a:srgbClr val="002060"/>
                </a:solidFill>
              </a:rPr>
              <a:t>Le </a:t>
            </a:r>
            <a:r>
              <a:rPr lang="it-IT" sz="2000" dirty="0">
                <a:solidFill>
                  <a:srgbClr val="002060"/>
                </a:solidFill>
              </a:rPr>
              <a:t>competenze specifiche possono essere acquisite anche fuori;</a:t>
            </a:r>
          </a:p>
          <a:p>
            <a:pPr marL="0" lvl="0" indent="0">
              <a:buNone/>
            </a:pPr>
            <a:endParaRPr lang="it-IT" sz="2000" dirty="0">
              <a:solidFill>
                <a:srgbClr val="002060"/>
              </a:solidFill>
            </a:endParaRPr>
          </a:p>
          <a:p>
            <a:pPr marL="0" indent="0">
              <a:buNone/>
            </a:pPr>
            <a:endParaRPr lang="it-IT" sz="2000" dirty="0">
              <a:solidFill>
                <a:srgbClr val="002060"/>
              </a:solidFill>
            </a:endParaRPr>
          </a:p>
          <a:p>
            <a:r>
              <a:rPr lang="it-IT" sz="2000" dirty="0">
                <a:solidFill>
                  <a:srgbClr val="002060"/>
                </a:solidFill>
              </a:rPr>
              <a:t>La scuola, quindi, non crea cultura, integra il cognitivo che sta fuori, deve integrare </a:t>
            </a:r>
            <a:r>
              <a:rPr lang="it-IT" sz="2000" dirty="0" err="1">
                <a:solidFill>
                  <a:srgbClr val="002060"/>
                </a:solidFill>
              </a:rPr>
              <a:t>saperi</a:t>
            </a:r>
            <a:r>
              <a:rPr lang="it-IT" sz="2000" dirty="0">
                <a:solidFill>
                  <a:srgbClr val="002060"/>
                </a:solidFill>
              </a:rPr>
              <a:t> interconnessi.</a:t>
            </a:r>
          </a:p>
          <a:p>
            <a:pPr marL="0" indent="0">
              <a:buNone/>
            </a:pPr>
            <a:endParaRPr lang="it-IT" sz="2000" dirty="0">
              <a:latin typeface="Comic Sans MS" pitchFamily="66" charset="0"/>
            </a:endParaRPr>
          </a:p>
        </p:txBody>
      </p:sp>
      <p:sp>
        <p:nvSpPr>
          <p:cNvPr id="4" name="Segnaposto piè di pagina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tint val="75000"/>
                  </a:prstClr>
                </a:solidFill>
                <a:effectLst/>
                <a:uLnTx/>
                <a:uFillTx/>
                <a:latin typeface="Calibri"/>
                <a:ea typeface="+mn-ea"/>
                <a:cs typeface="+mn-cs"/>
              </a:rPr>
              <a:t>SVT dott.ssa Patrizia </a:t>
            </a:r>
            <a:r>
              <a:rPr kumimoji="0" lang="it-IT" sz="1200" b="0" i="0" u="none" strike="noStrike" kern="1200" cap="none" spc="0" normalizeH="0" baseline="0" noProof="0" dirty="0" err="1">
                <a:ln>
                  <a:noFill/>
                </a:ln>
                <a:solidFill>
                  <a:prstClr val="black">
                    <a:tint val="75000"/>
                  </a:prstClr>
                </a:solidFill>
                <a:effectLst/>
                <a:uLnTx/>
                <a:uFillTx/>
                <a:latin typeface="Calibri"/>
                <a:ea typeface="+mn-ea"/>
                <a:cs typeface="+mn-cs"/>
              </a:rPr>
              <a:t>Lifonso</a:t>
            </a:r>
            <a:endParaRPr kumimoji="0" lang="it-I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egnaposto numero diapositiva 4">
            <a:extLst>
              <a:ext uri="{FF2B5EF4-FFF2-40B4-BE49-F238E27FC236}">
                <a16:creationId xmlns:a16="http://schemas.microsoft.com/office/drawing/2014/main" xmlns="" id="{69861140-00B5-463C-8DE9-6DE1D626841E}"/>
              </a:ext>
            </a:extLst>
          </p:cNvPr>
          <p:cNvSpPr>
            <a:spLocks noGrp="1"/>
          </p:cNvSpPr>
          <p:nvPr>
            <p:ph type="sldNum" sz="quarter" idx="12"/>
          </p:nvPr>
        </p:nvSpPr>
        <p:spPr/>
        <p:txBody>
          <a:bodyPr/>
          <a:lstStyle/>
          <a:p>
            <a:fld id="{EE12ED04-5BCA-404A-8BAE-6133CC4B4644}" type="slidenum">
              <a:rPr lang="it-IT" smtClean="0"/>
              <a:t>9</a:t>
            </a:fld>
            <a:endParaRPr lang="it-IT"/>
          </a:p>
        </p:txBody>
      </p:sp>
    </p:spTree>
    <p:extLst>
      <p:ext uri="{BB962C8B-B14F-4D97-AF65-F5344CB8AC3E}">
        <p14:creationId xmlns:p14="http://schemas.microsoft.com/office/powerpoint/2010/main" val="12498916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1474</Words>
  <Application>Microsoft Office PowerPoint</Application>
  <PresentationFormat>Presentazione su schermo (4:3)</PresentationFormat>
  <Paragraphs>151</Paragraphs>
  <Slides>13</Slides>
  <Notes>0</Notes>
  <HiddenSlides>0</HiddenSlides>
  <MMClips>0</MMClips>
  <ScaleCrop>false</ScaleCrop>
  <HeadingPairs>
    <vt:vector size="4" baseType="variant">
      <vt:variant>
        <vt:lpstr>Tema</vt:lpstr>
      </vt:variant>
      <vt:variant>
        <vt:i4>2</vt:i4>
      </vt:variant>
      <vt:variant>
        <vt:lpstr>Titoli diapositive</vt:lpstr>
      </vt:variant>
      <vt:variant>
        <vt:i4>13</vt:i4>
      </vt:variant>
    </vt:vector>
  </HeadingPairs>
  <TitlesOfParts>
    <vt:vector size="15" baseType="lpstr">
      <vt:lpstr>Tema di Office</vt:lpstr>
      <vt:lpstr>1_Tema di Office</vt:lpstr>
      <vt:lpstr>ANALISI DEL RAPPORTO FRA PROCESSI DI FORMAZIONE, EDUCAZIONE, ISTRUZIONE E APPRENDIMENTI NELLA PROSPETTIVA DI UNA PEDAGOGIA INCLUSIVA</vt:lpstr>
      <vt:lpstr>NEGOZIAZIONE DEI SIGNIFICATI</vt:lpstr>
      <vt:lpstr>NEGOZIAZIONE DEI SIGNIFICATI</vt:lpstr>
      <vt:lpstr>NEGOZIAZIONE DEI SIGNIFICATI</vt:lpstr>
      <vt:lpstr>NEGOZIAZIONE DEI SIGNIFICATI</vt:lpstr>
      <vt:lpstr>Le dimensioni della FORMAZIONE</vt:lpstr>
      <vt:lpstr>GLI AMBITI DELLA FORMAZIONE</vt:lpstr>
      <vt:lpstr>ESSERE INSEGNANTI OGGI</vt:lpstr>
      <vt:lpstr> CULTURA, SCUOLA, PERSONA: centralità dei significati </vt:lpstr>
      <vt:lpstr>CULTURA, SCUOLA, PERSONA</vt:lpstr>
      <vt:lpstr>CULTURA, SCUOLA, PERSONA</vt:lpstr>
      <vt:lpstr>CULTURA, SCUOLA, PERSONA</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 DEL RAPPORTO FRA PROCESSI DI FORMAZIONE, EDUCAZIONE, ISTRUZIONE E APPRENDIMENTI NELLA PROSPETTIVA DI UNA PEDAGOGIA INCLUSIVA</dc:title>
  <dc:creator>Patrizia</dc:creator>
  <cp:lastModifiedBy>Patrizia</cp:lastModifiedBy>
  <cp:revision>39</cp:revision>
  <dcterms:created xsi:type="dcterms:W3CDTF">2018-01-12T11:17:54Z</dcterms:created>
  <dcterms:modified xsi:type="dcterms:W3CDTF">2018-01-13T07:11:47Z</dcterms:modified>
</cp:coreProperties>
</file>